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77" r:id="rId2"/>
    <p:sldId id="259" r:id="rId3"/>
    <p:sldId id="260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DF11DBB-07FF-4B1A-B73A-80AF336553A3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10247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23A29-E0C2-4F7E-824D-51C1337F810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818C0-461F-4A2F-A04F-0E8F1851B74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119AE36-9677-4A23-AF16-491CD8F3326F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C7AE10-B224-4463-A4AD-43C333889DD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9364F-2D3E-4EF5-B471-FD37E03B63A5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D76C1-D56D-49ED-8ABD-45AE2C27794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82A1D-153D-4325-A262-15A0AC47D4F6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6D1C4-2BC3-44EF-9A80-A5E0ED00F48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B59BB-0B2A-4979-B75E-3850D919C1D6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493E5-303C-4681-A7C8-E657BCC97ED4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108C6-9FBF-4A60-8AA0-111DD1F76EE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9B8EDD50-298C-47AD-BEAC-FB72CE427DA9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9223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ransition>
    <p:wheel spokes="8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5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0" name="Picture 4" descr="Грибоедов и его герои иг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04800"/>
            <a:ext cx="7600950" cy="573881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88987"/>
          </a:xfrm>
        </p:spPr>
        <p:txBody>
          <a:bodyPr/>
          <a:lstStyle/>
          <a:p>
            <a:pPr algn="ctr"/>
            <a:r>
              <a:rPr lang="ru-RU" sz="2400"/>
              <a:t>Отметьте основные средства создания сатирических характеров комедии</a:t>
            </a:r>
          </a:p>
        </p:txBody>
      </p:sp>
      <p:pic>
        <p:nvPicPr>
          <p:cNvPr id="50183" name="Picture 7" descr="ошибки"/>
          <p:cNvPicPr>
            <a:picLocks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972300" y="4930775"/>
            <a:ext cx="2171700" cy="1927225"/>
          </a:xfrm>
          <a:noFill/>
          <a:ln/>
        </p:spPr>
      </p:pic>
      <p:sp>
        <p:nvSpPr>
          <p:cNvPr id="50196" name="AutoShape 20"/>
          <p:cNvSpPr>
            <a:spLocks noChangeArrowheads="1"/>
          </p:cNvSpPr>
          <p:nvPr/>
        </p:nvSpPr>
        <p:spPr bwMode="auto">
          <a:xfrm>
            <a:off x="2209800" y="5791200"/>
            <a:ext cx="1524000" cy="800100"/>
          </a:xfrm>
          <a:prstGeom prst="flowChartPunchedCard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сарказм</a:t>
            </a:r>
            <a:endParaRPr lang="ru-RU"/>
          </a:p>
        </p:txBody>
      </p:sp>
      <p:sp>
        <p:nvSpPr>
          <p:cNvPr id="50197" name="AutoShape 21"/>
          <p:cNvSpPr>
            <a:spLocks noChangeArrowheads="1"/>
          </p:cNvSpPr>
          <p:nvPr/>
        </p:nvSpPr>
        <p:spPr bwMode="auto">
          <a:xfrm>
            <a:off x="4648200" y="5715000"/>
            <a:ext cx="914400" cy="800100"/>
          </a:xfrm>
          <a:prstGeom prst="flowChartPunchedCard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ирония</a:t>
            </a:r>
            <a:endParaRPr lang="ru-RU"/>
          </a:p>
        </p:txBody>
      </p:sp>
      <p:sp>
        <p:nvSpPr>
          <p:cNvPr id="50198" name="AutoShape 22"/>
          <p:cNvSpPr>
            <a:spLocks noChangeArrowheads="1"/>
          </p:cNvSpPr>
          <p:nvPr/>
        </p:nvSpPr>
        <p:spPr bwMode="auto">
          <a:xfrm>
            <a:off x="4800600" y="4419600"/>
            <a:ext cx="1828800" cy="800100"/>
          </a:xfrm>
          <a:prstGeom prst="flowChartPunchedCard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катарсис</a:t>
            </a:r>
            <a:endParaRPr lang="ru-RU"/>
          </a:p>
        </p:txBody>
      </p:sp>
      <p:sp>
        <p:nvSpPr>
          <p:cNvPr id="50199" name="AutoShape 23"/>
          <p:cNvSpPr>
            <a:spLocks noChangeArrowheads="1"/>
          </p:cNvSpPr>
          <p:nvPr/>
        </p:nvSpPr>
        <p:spPr bwMode="auto">
          <a:xfrm>
            <a:off x="6096000" y="3124200"/>
            <a:ext cx="2362200" cy="800100"/>
          </a:xfrm>
          <a:prstGeom prst="flowChartPunchedCard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Фарсовые детали</a:t>
            </a:r>
            <a:endParaRPr lang="ru-RU"/>
          </a:p>
        </p:txBody>
      </p:sp>
      <p:sp>
        <p:nvSpPr>
          <p:cNvPr id="50203" name="AutoShape 27"/>
          <p:cNvSpPr>
            <a:spLocks noChangeArrowheads="1"/>
          </p:cNvSpPr>
          <p:nvPr/>
        </p:nvSpPr>
        <p:spPr bwMode="auto">
          <a:xfrm>
            <a:off x="3581400" y="2971800"/>
            <a:ext cx="2209800" cy="800100"/>
          </a:xfrm>
          <a:prstGeom prst="flowChartPunchedCard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фразеологизмы</a:t>
            </a:r>
            <a:endParaRPr lang="ru-RU"/>
          </a:p>
        </p:txBody>
      </p:sp>
      <p:sp>
        <p:nvSpPr>
          <p:cNvPr id="50204" name="AutoShape 28"/>
          <p:cNvSpPr>
            <a:spLocks noChangeArrowheads="1"/>
          </p:cNvSpPr>
          <p:nvPr/>
        </p:nvSpPr>
        <p:spPr bwMode="auto">
          <a:xfrm>
            <a:off x="304800" y="3352800"/>
            <a:ext cx="1828800" cy="800100"/>
          </a:xfrm>
          <a:prstGeom prst="flowChartPunchedCard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драматизм</a:t>
            </a:r>
            <a:endParaRPr lang="ru-RU"/>
          </a:p>
        </p:txBody>
      </p:sp>
      <p:sp>
        <p:nvSpPr>
          <p:cNvPr id="50205" name="AutoShape 29"/>
          <p:cNvSpPr>
            <a:spLocks noChangeArrowheads="1"/>
          </p:cNvSpPr>
          <p:nvPr/>
        </p:nvSpPr>
        <p:spPr bwMode="auto">
          <a:xfrm>
            <a:off x="1676400" y="4343400"/>
            <a:ext cx="2286000" cy="800100"/>
          </a:xfrm>
          <a:prstGeom prst="flowChartPunchedCard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просторечия</a:t>
            </a:r>
            <a:endParaRPr lang="ru-RU"/>
          </a:p>
        </p:txBody>
      </p:sp>
      <p:sp>
        <p:nvSpPr>
          <p:cNvPr id="50207" name="AutoShape 31"/>
          <p:cNvSpPr>
            <a:spLocks noChangeArrowheads="1"/>
          </p:cNvSpPr>
          <p:nvPr/>
        </p:nvSpPr>
        <p:spPr bwMode="auto">
          <a:xfrm>
            <a:off x="7315200" y="1981200"/>
            <a:ext cx="1447800" cy="800100"/>
          </a:xfrm>
          <a:prstGeom prst="flowChartPunchedCard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гипербола</a:t>
            </a:r>
            <a:endParaRPr lang="ru-RU"/>
          </a:p>
        </p:txBody>
      </p:sp>
      <p:sp>
        <p:nvSpPr>
          <p:cNvPr id="50208" name="AutoShape 32"/>
          <p:cNvSpPr>
            <a:spLocks noChangeArrowheads="1"/>
          </p:cNvSpPr>
          <p:nvPr/>
        </p:nvSpPr>
        <p:spPr bwMode="auto">
          <a:xfrm>
            <a:off x="609600" y="2286000"/>
            <a:ext cx="2590800" cy="800100"/>
          </a:xfrm>
          <a:prstGeom prst="flowChartPunchedCard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Авторская ремарка</a:t>
            </a:r>
            <a:endParaRPr lang="ru-RU"/>
          </a:p>
        </p:txBody>
      </p:sp>
      <p:sp>
        <p:nvSpPr>
          <p:cNvPr id="50209" name="AutoShape 33"/>
          <p:cNvSpPr>
            <a:spLocks noChangeArrowheads="1"/>
          </p:cNvSpPr>
          <p:nvPr/>
        </p:nvSpPr>
        <p:spPr bwMode="auto">
          <a:xfrm>
            <a:off x="3886200" y="1752600"/>
            <a:ext cx="2514600" cy="800100"/>
          </a:xfrm>
          <a:prstGeom prst="flowChartPunchedCard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Трагический пафос</a:t>
            </a:r>
            <a:endParaRPr lang="ru-RU"/>
          </a:p>
        </p:txBody>
      </p:sp>
      <p:sp>
        <p:nvSpPr>
          <p:cNvPr id="50210" name="AutoShape 34"/>
          <p:cNvSpPr>
            <a:spLocks noChangeArrowheads="1"/>
          </p:cNvSpPr>
          <p:nvPr/>
        </p:nvSpPr>
        <p:spPr bwMode="auto">
          <a:xfrm>
            <a:off x="228600" y="1143000"/>
            <a:ext cx="3252788" cy="800100"/>
          </a:xfrm>
          <a:prstGeom prst="flowChartPunchedCard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Индивидуализация языка</a:t>
            </a:r>
            <a:endParaRPr lang="ru-RU"/>
          </a:p>
        </p:txBody>
      </p:sp>
      <p:sp>
        <p:nvSpPr>
          <p:cNvPr id="50211" name="AutoShape 35"/>
          <p:cNvSpPr>
            <a:spLocks noChangeArrowheads="1"/>
          </p:cNvSpPr>
          <p:nvPr/>
        </p:nvSpPr>
        <p:spPr bwMode="auto">
          <a:xfrm>
            <a:off x="6172200" y="838200"/>
            <a:ext cx="2667000" cy="800100"/>
          </a:xfrm>
          <a:prstGeom prst="flowChartPunchedCard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афористичность</a:t>
            </a:r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01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01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9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0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501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01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9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0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47 -0.00116 -0.00781 -0.00047 -0.01059 -0.00347 C -0.01181 -0.00486 -0.00747 -0.00672 -0.00799 -0.0088 C -0.00903 -0.01343 -0.01927 -0.01713 -0.02118 -0.0176 C -0.03038 -0.01991 -0.03959 -0.02084 -0.04879 -0.02292 C -0.05799 -0.025 -0.06719 -0.02986 -0.07639 -0.03172 C -0.08472 -0.03334 -0.09306 -0.0338 -0.10139 -0.03519 C -0.10365 -0.03565 -0.10573 -0.03635 -0.10799 -0.03681 C -0.11406 -0.0426 -0.11875 -0.04306 -0.12639 -0.0456 C -0.13438 -0.05093 -0.14063 -0.06111 -0.14879 -0.06505 C -0.15365 -0.07477 -0.15226 -0.07593 -0.16059 -0.08241 C -0.16389 -0.08982 -0.16459 -0.09537 -0.16979 -0.1 C -0.17066 -0.10301 -0.17136 -0.10602 -0.1724 -0.1088 C -0.17413 -0.11366 -0.17778 -0.12292 -0.17778 -0.12292 C -0.179 -0.12986 -0.17934 -0.13519 -0.18299 -0.14051 C -0.18542 -0.15347 -0.18785 -0.15857 -0.19219 -0.17014 C -0.19549 -0.19699 -0.19323 -0.22153 -0.1882 -0.24746 C -0.18594 -0.2588 -0.18559 -0.26875 -0.1816 -0.27894 C -0.1783 -0.29838 -0.18334 -0.27593 -0.17639 -0.28959 C -0.17448 -0.29306 -0.17483 -0.3044 -0.17379 -0.30718 C -0.17275 -0.30972 -0.17031 -0.31065 -0.16858 -0.31227 C -0.16424 -0.32871 -0.15243 -0.35741 -0.1408 -0.36505 C -0.13924 -0.36898 -0.13906 -0.37385 -0.13698 -0.37732 C -0.13559 -0.37963 -0.13334 -0.38056 -0.1316 -0.38241 C -0.13091 -0.3831 -0.12639 -0.39005 -0.125 -0.39121 C -0.11389 -0.4007 -0.1066 -0.4044 -0.09479 -0.41065 C -0.09184 -0.42292 -0.07361 -0.42917 -0.06459 -0.43172 C -0.05538 -0.44329 -0.04063 -0.44491 -0.029 -0.45093 C 0.0585 -0.44722 0.05885 -0.45371 0.10781 -0.44213 C 0.11944 -0.43426 0.13159 -0.42709 0.1434 -0.41945 C 0.146 -0.41783 0.14757 -0.41435 0.15 -0.41227 C 0.15486 -0.40787 0.15972 -0.40718 0.16562 -0.40533 C 0.17326 -0.39792 0.17934 -0.38982 0.1842 -0.37894 C 0.19219 -0.36135 0.18541 -0.36852 0.1934 -0.36158 C 0.19687 -0.3551 0.19861 -0.34931 0.20121 -0.34213 C 0.20278 -0.3301 0.20486 -0.32037 0.21041 -0.31065 C 0.2125 -0.29838 0.21458 -0.28611 0.21701 -0.27385 C 0.21805 -0.26875 0.22222 -0.25972 0.22222 -0.25972 C 0.22378 -0.24676 0.2283 -0.23496 0.23281 -0.22292 C 0.23368 -0.21644 0.23455 -0.20996 0.23541 -0.20347 C 0.23628 -0.19699 0.24201 -0.18611 0.24201 -0.18611 C 0.24288 -0.18148 0.24357 -0.17662 0.24462 -0.17199 C 0.24531 -0.16898 0.24653 -0.16621 0.24722 -0.1632 C 0.24982 -0.15116 0.24809 -0.14051 0.25382 -0.12986 C 0.25694 -0.11389 0.26059 -0.09815 0.26441 -0.08241 C 0.26649 -0.07361 0.26666 -0.06922 0.271 -0.06158 C 0.27378 -0.02871 0.26927 -0.06088 0.27621 -0.04051 C 0.27812 -0.03519 0.27743 -0.02639 0.27882 -0.02107 C 0.28021 -0.01621 0.2842 -0.00718 0.2842 -0.00718 C 0.28455 0.00046 0.2842 0.00833 0.28541 0.01574 C 0.28594 0.01852 0.28871 0.0199 0.28941 0.02268 C 0.29097 0.02824 0.2908 0.03449 0.29201 0.04028 C 0.29409 0.05046 0.29774 0.06065 0.30121 0.07014 C 0.30295 0.0831 0.30607 0.09352 0.30781 0.10694 C 0.31041 0.12592 0.31146 0.15231 0.31962 0.16828 C 0.31875 0.17129 0.31701 0.17708 0.31701 0.17708 " pathEditMode="relative" ptsTypes="fffffffffffffffffffffffffffffffffffffffffffffffffffffffA">
                                      <p:cBhvr>
                                        <p:cTn id="22" dur="2000" fill="hold"/>
                                        <p:tgtEl>
                                          <p:spTgt spid="50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"/>
                                            </p:cond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9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0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9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0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502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502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5020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502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03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50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7.40741E-7 C -0.01232 -0.01134 -0.00347 -0.05301 0.00538 -0.06828 C 0.00695 -0.07708 0.00834 -0.08148 0.01198 -0.08935 C 0.01389 -0.1 0.0165 -0.10602 0.0224 -0.11389 C 0.02327 -0.11805 0.02327 -0.12245 0.025 -0.12615 C 0.0257 -0.12777 0.02813 -0.12639 0.029 -0.12801 C 0.03681 -0.14328 0.02327 -0.13194 0.03559 -0.14027 C 0.04167 -0.15069 0.05122 -0.15717 0.06059 -0.16134 C 0.06893 -0.17245 0.07518 -0.17685 0.08698 -0.17893 C 0.09913 -0.18703 0.10886 -0.19143 0.1224 -0.19467 C 0.13768 -0.20486 0.12743 -0.19884 0.154 -0.20879 C 0.17674 -0.21736 0.15382 -0.20995 0.1724 -0.21921 C 0.17709 -0.22152 0.18212 -0.22291 0.18698 -0.22453 C 0.1908 -0.22592 0.19879 -0.22801 0.19879 -0.22801 C 0.24271 -0.2574 0.29705 -0.23703 0.34618 -0.23842 C 0.38646 -0.23796 0.42691 -0.24051 0.46719 -0.2368 C 0.47657 -0.23588 0.48438 -0.22569 0.49358 -0.22268 C 0.50226 -0.2169 0.51111 -0.21088 0.51979 -0.20509 C 0.52327 -0.20277 0.52691 -0.20046 0.53038 -0.19815 C 0.53212 -0.19699 0.53559 -0.19467 0.53559 -0.19467 C 0.5415 -0.18287 0.53681 -0.19027 0.554 -0.17893 C 0.56858 -0.16921 0.58004 -0.1537 0.59479 -0.14375 C 0.60018 -0.13472 0.60591 -0.12916 0.61198 -0.12106 C 0.62084 -0.10926 0.60799 -0.12152 0.61858 -0.11227 C 0.61945 -0.11041 0.62014 -0.10856 0.62118 -0.10694 C 0.62275 -0.10486 0.62518 -0.10393 0.62639 -0.10162 C 0.62778 -0.09907 0.62778 -0.0956 0.629 -0.09282 C 0.63073 -0.08889 0.63681 -0.07824 0.63959 -0.07361 C 0.6533 -0.04977 0.63889 -0.06852 0.6474 -0.05069 C 0.64931 -0.04676 0.65174 -0.04375 0.654 -0.04027 C 0.65556 -0.03217 0.65799 -0.02963 0.66198 -0.02268 C 0.6632 -0.01551 0.66459 -0.01203 0.66858 -0.00694 C 0.6717 0.00116 0.67188 0.00903 0.67778 0.01412 C 0.68056 0.03033 0.67639 0.01042 0.68438 0.02986 C 0.68525 0.03195 0.68472 0.03473 0.68559 0.03704 C 0.68802 0.04375 0.69271 0.05185 0.69618 0.05787 C 0.69757 0.06991 0.69913 0.07315 0.70278 0.08426 C 0.70486 0.09074 0.70521 0.09676 0.70938 0.10185 C 0.71302 0.12848 0.71979 0.15533 0.72639 0.18079 C 0.72691 0.18473 0.73038 0.20116 0.73038 0.20533 " pathEditMode="relative" ptsTypes="fffffffffffffffffffffffffffffffffffffffA">
                                      <p:cBhvr>
                                        <p:cTn id="43" dur="2000" fill="hold"/>
                                        <p:tgtEl>
                                          <p:spTgt spid="50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2"/>
                                            </p:cond>
                                          </p:stCondLst>
                                        </p:cTn>
                                        <p:tgtEl>
                                          <p:spTgt spid="50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0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0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8" dur="500" fill="hold"/>
                                        <p:tgtEl>
                                          <p:spTgt spid="502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502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5020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502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0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0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6" dur="500" fill="hold"/>
                                        <p:tgtEl>
                                          <p:spTgt spid="502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502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8" dur="500" fill="hold"/>
                                        <p:tgtEl>
                                          <p:spTgt spid="5020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502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0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502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502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502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0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02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40741E-7 C -0.00781 -0.00972 -0.00017 -0.0294 0.00382 -0.04028 C 0.00555 -0.05347 0.00746 -0.06968 0.01302 -0.08079 C 0.01458 -0.08912 0.01649 -0.09236 0.02101 -0.09838 C 0.02396 -0.11065 0.03212 -0.11204 0.0408 -0.11574 C 0.04358 -0.1169 0.04583 -0.11968 0.04861 -0.12107 C 0.05885 -0.12662 0.06927 -0.13171 0.08021 -0.13333 C 0.09253 -0.14583 0.10885 -0.14537 0.12361 -0.14745 C 0.15781 -0.14676 0.19219 -0.14907 0.22621 -0.1456 C 0.24132 -0.14421 0.25868 -0.12755 0.27361 -0.12292 C 0.27951 -0.11458 0.28715 -0.10833 0.2934 -0.1 C 0.29739 -0.08634 0.29722 -0.09329 0.30521 -0.08588 C 0.30781 -0.08056 0.31042 -0.07546 0.31302 -0.07014 C 0.31493 -0.06644 0.3151 -0.06157 0.31701 -0.05787 C 0.3184 -0.04861 0.3191 -0.04375 0.325 -0.03866 C 0.32778 -0.02315 0.32378 -0.03982 0.33021 -0.02639 C 0.33489 -0.01667 0.3368 -0.00741 0.34201 0.00162 C 0.34635 0.02384 0.33941 -0.00949 0.34722 0.01759 C 0.34844 0.02199 0.34809 0.02755 0.35 0.03148 C 0.35364 0.03889 0.35573 0.04676 0.3592 0.0544 C 0.3625 0.07917 0.36927 0.10208 0.37361 0.12639 C 0.37552 0.13681 0.375 0.14768 0.3776 0.15787 C 0.37847 0.16551 0.37934 0.17315 0.38021 0.18079 C 0.38055 0.18426 0.38142 0.1912 0.38142 0.1912 C 0.38437 0.24583 0.40486 0.34537 0.37222 0.37361 C 0.37135 0.37523 0.37066 0.37731 0.36962 0.37893 C 0.36858 0.38032 0.36667 0.38079 0.3658 0.38241 C 0.36285 0.38727 0.36076 0.39931 0.35642 0.40347 C 0.35156 0.40787 0.35364 0.40532 0.35 0.41018 " pathEditMode="relative" ptsTypes="ffffffffffffffffffffffffffffA">
                                      <p:cBhvr>
                                        <p:cTn id="72" dur="2000" fill="hold"/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1"/>
                                            </p:cond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09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50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7" dur="500" fill="hold"/>
                                        <p:tgtEl>
                                          <p:spTgt spid="502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502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502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502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10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0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5" dur="500" fill="hold"/>
                                        <p:tgtEl>
                                          <p:spTgt spid="502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502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502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502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11"/>
                  </p:tgtEl>
                </p:cond>
              </p:nextCondLst>
            </p:seq>
          </p:childTnLst>
        </p:cTn>
      </p:par>
    </p:tnLst>
    <p:bldLst>
      <p:bldP spid="50196" grpId="0" animBg="1"/>
      <p:bldP spid="50197" grpId="0" animBg="1"/>
      <p:bldP spid="50198" grpId="0" animBg="1"/>
      <p:bldP spid="50199" grpId="0" animBg="1"/>
      <p:bldP spid="50203" grpId="0" animBg="1"/>
      <p:bldP spid="50204" grpId="0" animBg="1"/>
      <p:bldP spid="50205" grpId="0" animBg="1"/>
      <p:bldP spid="50207" grpId="0" animBg="1"/>
      <p:bldP spid="50208" grpId="0" animBg="1"/>
      <p:bldP spid="50209" grpId="0" animBg="1"/>
      <p:bldP spid="50210" grpId="0" animBg="1"/>
      <p:bldP spid="502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ru-RU" sz="3800"/>
              <a:t>Кого считает хорошим женихом для Софьи Фамусов?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4038600" cy="762000"/>
          </a:xfrm>
        </p:spPr>
        <p:txBody>
          <a:bodyPr/>
          <a:lstStyle/>
          <a:p>
            <a:r>
              <a:rPr lang="ru-RU" sz="2100"/>
              <a:t>Молодой человек, «враг исканий»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sz="quarter" idx="2"/>
          </p:nvPr>
        </p:nvSpPr>
        <p:spPr>
          <a:xfrm>
            <a:off x="381000" y="4668838"/>
            <a:ext cx="4038600" cy="2189162"/>
          </a:xfrm>
        </p:spPr>
        <p:txBody>
          <a:bodyPr/>
          <a:lstStyle/>
          <a:p>
            <a:r>
              <a:rPr lang="ru-RU" sz="2100"/>
              <a:t>Человека, которого «способностями Бог наградил», но «Дал сердце доброе…»</a:t>
            </a:r>
          </a:p>
        </p:txBody>
      </p:sp>
      <p:sp>
        <p:nvSpPr>
          <p:cNvPr id="62471" name="Rectangle 7"/>
          <p:cNvSpPr>
            <a:spLocks noGrp="1" noChangeArrowheads="1"/>
          </p:cNvSpPr>
          <p:nvPr>
            <p:ph sz="quarter" idx="3"/>
          </p:nvPr>
        </p:nvSpPr>
        <p:spPr>
          <a:xfrm>
            <a:off x="457200" y="2514600"/>
            <a:ext cx="4038600" cy="914400"/>
          </a:xfrm>
        </p:spPr>
        <p:txBody>
          <a:bodyPr/>
          <a:lstStyle/>
          <a:p>
            <a:r>
              <a:rPr lang="ru-RU" sz="2100"/>
              <a:t>«…если наберётся душ тысячи две родовых…»</a:t>
            </a:r>
          </a:p>
        </p:txBody>
      </p:sp>
      <p:sp>
        <p:nvSpPr>
          <p:cNvPr id="62472" name="Rectangle 8"/>
          <p:cNvSpPr>
            <a:spLocks noGrp="1" noChangeArrowheads="1"/>
          </p:cNvSpPr>
          <p:nvPr>
            <p:ph sz="quarter" idx="4"/>
          </p:nvPr>
        </p:nvSpPr>
        <p:spPr>
          <a:xfrm>
            <a:off x="381000" y="3505200"/>
            <a:ext cx="4038600" cy="1143000"/>
          </a:xfrm>
        </p:spPr>
        <p:txBody>
          <a:bodyPr/>
          <a:lstStyle/>
          <a:p>
            <a:r>
              <a:rPr lang="ru-RU" sz="2100"/>
              <a:t>Образованного человека, который «славно пишет, переводит…»</a:t>
            </a:r>
          </a:p>
        </p:txBody>
      </p:sp>
      <p:pic>
        <p:nvPicPr>
          <p:cNvPr id="62473" name="Picture 9" descr="Фамусов и Софь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209800"/>
            <a:ext cx="3411538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4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46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24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47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24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47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24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1" dur="2000" fill="hold"/>
                                        <p:tgtEl>
                                          <p:spTgt spid="62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471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800"/>
              <a:t>Сколько времени отсутствовал в Москве Чацкий?</a:t>
            </a:r>
          </a:p>
        </p:txBody>
      </p:sp>
      <p:pic>
        <p:nvPicPr>
          <p:cNvPr id="64520" name="Picture 8" descr="Чацкий (2)"/>
          <p:cNvPicPr>
            <a:picLocks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6096000" y="2438400"/>
            <a:ext cx="2640013" cy="3657600"/>
          </a:xfrm>
          <a:noFill/>
          <a:ln/>
        </p:spPr>
      </p:pic>
      <p:sp>
        <p:nvSpPr>
          <p:cNvPr id="64521" name="AutoShape 9"/>
          <p:cNvSpPr>
            <a:spLocks noChangeArrowheads="1"/>
          </p:cNvSpPr>
          <p:nvPr/>
        </p:nvSpPr>
        <p:spPr bwMode="auto">
          <a:xfrm>
            <a:off x="457200" y="1524000"/>
            <a:ext cx="2438400" cy="800100"/>
          </a:xfrm>
          <a:prstGeom prst="flowChartPunchedTape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месяца</a:t>
            </a:r>
          </a:p>
        </p:txBody>
      </p:sp>
      <p:sp>
        <p:nvSpPr>
          <p:cNvPr id="64522" name="AutoShape 10"/>
          <p:cNvSpPr>
            <a:spLocks noChangeArrowheads="1"/>
          </p:cNvSpPr>
          <p:nvPr/>
        </p:nvSpPr>
        <p:spPr bwMode="auto">
          <a:xfrm>
            <a:off x="3124200" y="2590800"/>
            <a:ext cx="2438400" cy="800100"/>
          </a:xfrm>
          <a:prstGeom prst="flowChartPunchedTape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года</a:t>
            </a:r>
          </a:p>
        </p:txBody>
      </p:sp>
      <p:sp>
        <p:nvSpPr>
          <p:cNvPr id="64523" name="AutoShape 11"/>
          <p:cNvSpPr>
            <a:spLocks noChangeArrowheads="1"/>
          </p:cNvSpPr>
          <p:nvPr/>
        </p:nvSpPr>
        <p:spPr bwMode="auto">
          <a:xfrm>
            <a:off x="381000" y="3657600"/>
            <a:ext cx="2438400" cy="800100"/>
          </a:xfrm>
          <a:prstGeom prst="flowChartPunchedTape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 лет</a:t>
            </a:r>
          </a:p>
        </p:txBody>
      </p:sp>
      <p:sp>
        <p:nvSpPr>
          <p:cNvPr id="64524" name="AutoShape 12"/>
          <p:cNvSpPr>
            <a:spLocks noChangeArrowheads="1"/>
          </p:cNvSpPr>
          <p:nvPr/>
        </p:nvSpPr>
        <p:spPr bwMode="auto">
          <a:xfrm>
            <a:off x="3048000" y="4800600"/>
            <a:ext cx="2438400" cy="800100"/>
          </a:xfrm>
          <a:prstGeom prst="flowChartPunchedTape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полгода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45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45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j021409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45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ows Hardware Fai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45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ows Hardware Fai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21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45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ows Hardware Fai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24"/>
                  </p:tgtEl>
                </p:cond>
              </p:nextCondLst>
            </p:seq>
          </p:childTnLst>
        </p:cTn>
      </p:par>
    </p:tnLst>
    <p:bldLst>
      <p:bldP spid="64521" grpId="0" animBg="1"/>
      <p:bldP spid="64522" grpId="0" animBg="1"/>
      <p:bldP spid="64523" grpId="0" animBg="1"/>
      <p:bldP spid="645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sz="3800"/>
              <a:t>Выражение «злые языки страшнее пистолета» принадлежит:</a:t>
            </a:r>
          </a:p>
        </p:txBody>
      </p:sp>
      <p:pic>
        <p:nvPicPr>
          <p:cNvPr id="68618" name="Picture 10" descr="Лиза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162800" y="1447800"/>
            <a:ext cx="1528763" cy="2189163"/>
          </a:xfrm>
          <a:noFill/>
          <a:ln/>
        </p:spPr>
      </p:pic>
      <p:pic>
        <p:nvPicPr>
          <p:cNvPr id="68619" name="Picture 11" descr="Софья (2)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838200" y="4191000"/>
            <a:ext cx="1335088" cy="1828800"/>
          </a:xfrm>
          <a:noFill/>
          <a:ln/>
        </p:spPr>
      </p:pic>
      <p:pic>
        <p:nvPicPr>
          <p:cNvPr id="68620" name="Picture 12" descr="Молчалин (2)"/>
          <p:cNvPicPr>
            <a:picLocks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7086600" y="4038600"/>
            <a:ext cx="1619250" cy="2189163"/>
          </a:xfrm>
          <a:noFill/>
          <a:ln/>
        </p:spPr>
      </p:pic>
      <p:pic>
        <p:nvPicPr>
          <p:cNvPr id="68626" name="Picture 18" descr="Фамусов (2)"/>
          <p:cNvPicPr>
            <a:picLocks noChangeAspect="1" noChangeArrowheads="1"/>
          </p:cNvPicPr>
          <p:nvPr>
            <p:ph sz="quarter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685800" y="1600200"/>
            <a:ext cx="1624013" cy="2189163"/>
          </a:xfrm>
          <a:noFill/>
          <a:ln/>
        </p:spPr>
      </p:pic>
      <p:pic>
        <p:nvPicPr>
          <p:cNvPr id="68627" name="Picture 19" descr="Чацкий (4)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62400" y="1676400"/>
            <a:ext cx="1460500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628" name="Picture 20" descr="ошибк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57600" y="4724400"/>
            <a:ext cx="2171700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86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7 L 0.36666 0.51112 " pathEditMode="relative" ptsTypes="AA">
                                      <p:cBhvr>
                                        <p:cTn id="6" dur="2000" fill="hold"/>
                                        <p:tgtEl>
                                          <p:spTgt spid="68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62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86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686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61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86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L -0.00833 0.41111 " pathEditMode="relative" ptsTypes="AA">
                                      <p:cBhvr>
                                        <p:cTn id="19" dur="2000" fill="hold"/>
                                        <p:tgtEl>
                                          <p:spTgt spid="68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62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86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59259E-6 L -0.38333 0.17778 " pathEditMode="relative" ptsTypes="AA">
                                      <p:cBhvr>
                                        <p:cTn id="27" dur="20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62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86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3889E-18 -4.44444E-6 L 0.425 0.13334 " pathEditMode="relative" ptsTypes="AA">
                                      <p:cBhvr>
                                        <p:cTn id="35" dur="20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61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/>
              <a:t>Кому из героев комедии принадлежат следующие высказывания, ставшие афоризмами?</a:t>
            </a:r>
          </a:p>
        </p:txBody>
      </p:sp>
      <p:sp>
        <p:nvSpPr>
          <p:cNvPr id="17421" name="AutoShape 13"/>
          <p:cNvSpPr>
            <a:spLocks noChangeArrowheads="1"/>
          </p:cNvSpPr>
          <p:nvPr/>
        </p:nvSpPr>
        <p:spPr bwMode="auto">
          <a:xfrm>
            <a:off x="0" y="1143000"/>
            <a:ext cx="3352800" cy="1143000"/>
          </a:xfrm>
          <a:prstGeom prst="cloudCallout">
            <a:avLst>
              <a:gd name="adj1" fmla="val -41903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/>
              <a:t>«Свежо предание, а верится с трудом»</a:t>
            </a:r>
          </a:p>
        </p:txBody>
      </p:sp>
      <p:sp>
        <p:nvSpPr>
          <p:cNvPr id="17422" name="AutoShape 14"/>
          <p:cNvSpPr>
            <a:spLocks noChangeArrowheads="1"/>
          </p:cNvSpPr>
          <p:nvPr/>
        </p:nvSpPr>
        <p:spPr bwMode="auto">
          <a:xfrm>
            <a:off x="6858000" y="1066800"/>
            <a:ext cx="2286000" cy="762000"/>
          </a:xfrm>
          <a:prstGeom prst="cloudCallout">
            <a:avLst>
              <a:gd name="adj1" fmla="val -19167"/>
              <a:gd name="adj2" fmla="val 10791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/>
              <a:t>«А судьи кто?»</a:t>
            </a:r>
          </a:p>
        </p:txBody>
      </p:sp>
      <p:sp>
        <p:nvSpPr>
          <p:cNvPr id="17423" name="AutoShape 15"/>
          <p:cNvSpPr>
            <a:spLocks noChangeArrowheads="1"/>
          </p:cNvSpPr>
          <p:nvPr/>
        </p:nvSpPr>
        <p:spPr bwMode="auto">
          <a:xfrm>
            <a:off x="5791200" y="3657600"/>
            <a:ext cx="2590800" cy="1295400"/>
          </a:xfrm>
          <a:prstGeom prst="cloudCallout">
            <a:avLst>
              <a:gd name="adj1" fmla="val -23347"/>
              <a:gd name="adj2" fmla="val 6997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/>
              <a:t>«Дома новы, а предрассудки стары»</a:t>
            </a:r>
          </a:p>
        </p:txBody>
      </p:sp>
      <p:sp>
        <p:nvSpPr>
          <p:cNvPr id="17424" name="AutoShape 16"/>
          <p:cNvSpPr>
            <a:spLocks noChangeArrowheads="1"/>
          </p:cNvSpPr>
          <p:nvPr/>
        </p:nvSpPr>
        <p:spPr bwMode="auto">
          <a:xfrm>
            <a:off x="3733800" y="1524000"/>
            <a:ext cx="2438400" cy="1295400"/>
          </a:xfrm>
          <a:prstGeom prst="cloudCallout">
            <a:avLst>
              <a:gd name="adj1" fmla="val -42773"/>
              <a:gd name="adj2" fmla="val 4877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/>
              <a:t>«Счастливые часов не наблюдают»</a:t>
            </a:r>
          </a:p>
        </p:txBody>
      </p:sp>
      <p:sp>
        <p:nvSpPr>
          <p:cNvPr id="17425" name="AutoShape 17"/>
          <p:cNvSpPr>
            <a:spLocks noChangeArrowheads="1"/>
          </p:cNvSpPr>
          <p:nvPr/>
        </p:nvSpPr>
        <p:spPr bwMode="auto">
          <a:xfrm>
            <a:off x="762000" y="4648200"/>
            <a:ext cx="2057400" cy="1600200"/>
          </a:xfrm>
          <a:prstGeom prst="cloudCallout">
            <a:avLst>
              <a:gd name="adj1" fmla="val -42361"/>
              <a:gd name="adj2" fmla="val 63292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/>
              <a:t>«Шёл в комнату, попал в другую»</a:t>
            </a:r>
          </a:p>
        </p:txBody>
      </p:sp>
      <p:sp>
        <p:nvSpPr>
          <p:cNvPr id="17426" name="AutoShape 18"/>
          <p:cNvSpPr>
            <a:spLocks noChangeArrowheads="1"/>
          </p:cNvSpPr>
          <p:nvPr/>
        </p:nvSpPr>
        <p:spPr bwMode="auto">
          <a:xfrm>
            <a:off x="3657600" y="5105400"/>
            <a:ext cx="2438400" cy="838200"/>
          </a:xfrm>
          <a:prstGeom prst="cloudCallout">
            <a:avLst>
              <a:gd name="adj1" fmla="val -43750"/>
              <a:gd name="adj2" fmla="val 12462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/>
              <a:t>«Не человек, змея»</a:t>
            </a:r>
          </a:p>
        </p:txBody>
      </p:sp>
      <p:sp>
        <p:nvSpPr>
          <p:cNvPr id="17427" name="AutoShape 19"/>
          <p:cNvSpPr>
            <a:spLocks noChangeArrowheads="1"/>
          </p:cNvSpPr>
          <p:nvPr/>
        </p:nvSpPr>
        <p:spPr bwMode="auto">
          <a:xfrm>
            <a:off x="5486400" y="2514600"/>
            <a:ext cx="3200400" cy="106680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/>
              <a:t>«Герой не моего романа»</a:t>
            </a:r>
          </a:p>
        </p:txBody>
      </p:sp>
      <p:pic>
        <p:nvPicPr>
          <p:cNvPr id="17428" name="Picture 20" descr="Софья (3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14600"/>
            <a:ext cx="1576388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29" name="Picture 21" descr="Чацкий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3048000"/>
            <a:ext cx="1579563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30" name="Picture 22" descr="Молчалин (2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4876800"/>
            <a:ext cx="13462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1.11111E-6 L 0.09167 0.28889 " pathEditMode="relative" ptsTypes="AA">
                                      <p:cBhvr>
                                        <p:cTn id="6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4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6.66667E-6 L -0.39167 0.17777 " pathEditMode="relative" ptsTypes="AA">
                                      <p:cBhvr>
                                        <p:cTn id="16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4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11111E-6 L -0.53333 0.35556 " pathEditMode="relative" ptsTypes="AA">
                                      <p:cBhvr>
                                        <p:cTn id="26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74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6.66667E-6 L -0.73333 0.05556 " pathEditMode="relative" ptsTypes="AA">
                                      <p:cBhvr>
                                        <p:cTn id="37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4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0.45 -0.08889 " pathEditMode="relative" ptsTypes="AA">
                                      <p:cBhvr>
                                        <p:cTn id="48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3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4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7.77778E-6 L -0.49166 -0.34445 " pathEditMode="relative" ptsTypes="AA">
                                      <p:cBhvr>
                                        <p:cTn id="64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74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L 0.69167 0.03333 " pathEditMode="relative" ptsTypes="AA">
                                      <p:cBhvr>
                                        <p:cTn id="74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5"/>
                  </p:tgtEl>
                </p:cond>
              </p:nextCondLst>
            </p:seq>
          </p:childTnLst>
        </p:cTn>
      </p:par>
    </p:tnLst>
    <p:bldLst>
      <p:bldP spid="17421" grpId="0" animBg="1"/>
      <p:bldP spid="17421" grpId="1" animBg="1"/>
      <p:bldP spid="17422" grpId="0" animBg="1"/>
      <p:bldP spid="17422" grpId="1" animBg="1"/>
      <p:bldP spid="17423" grpId="0" animBg="1"/>
      <p:bldP spid="17423" grpId="1" animBg="1"/>
      <p:bldP spid="17424" grpId="0" animBg="1"/>
      <p:bldP spid="17424" grpId="1" animBg="1"/>
      <p:bldP spid="17426" grpId="0" animBg="1"/>
      <p:bldP spid="17426" grpId="1" animBg="1"/>
      <p:bldP spid="17427" grpId="0" animBg="1"/>
      <p:bldP spid="1742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i="1"/>
              <a:t>Соотнесите героя и роль, которую он играет в комедии</a:t>
            </a:r>
            <a:br>
              <a:rPr lang="ru-RU" sz="2400" b="1" i="1"/>
            </a:br>
            <a:r>
              <a:rPr lang="ru-RU" sz="2400" b="1" u="sng"/>
              <a:t>Хрюмины, Тугоуховские, Хлёстова</a:t>
            </a:r>
            <a:endParaRPr lang="ru-RU" sz="2400" b="1" i="1"/>
          </a:p>
        </p:txBody>
      </p:sp>
      <p:sp>
        <p:nvSpPr>
          <p:cNvPr id="25626" name="AutoShape 26"/>
          <p:cNvSpPr>
            <a:spLocks noChangeArrowheads="1"/>
          </p:cNvSpPr>
          <p:nvPr/>
        </p:nvSpPr>
        <p:spPr bwMode="auto">
          <a:xfrm>
            <a:off x="3124200" y="60198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Герои, необходимые для связи</a:t>
            </a:r>
          </a:p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Сценического действия</a:t>
            </a:r>
            <a:endParaRPr lang="ru-RU"/>
          </a:p>
        </p:txBody>
      </p:sp>
      <p:sp>
        <p:nvSpPr>
          <p:cNvPr id="25627" name="AutoShape 27"/>
          <p:cNvSpPr>
            <a:spLocks noChangeArrowheads="1"/>
          </p:cNvSpPr>
          <p:nvPr/>
        </p:nvSpPr>
        <p:spPr bwMode="auto">
          <a:xfrm>
            <a:off x="228600" y="52578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Образ-пародия</a:t>
            </a:r>
            <a:endParaRPr lang="ru-RU"/>
          </a:p>
        </p:txBody>
      </p:sp>
      <p:sp>
        <p:nvSpPr>
          <p:cNvPr id="25628" name="AutoShape 28"/>
          <p:cNvSpPr>
            <a:spLocks noChangeArrowheads="1"/>
          </p:cNvSpPr>
          <p:nvPr/>
        </p:nvSpPr>
        <p:spPr bwMode="auto">
          <a:xfrm>
            <a:off x="3200400" y="45720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Второстепенные герои</a:t>
            </a:r>
            <a:endParaRPr lang="ru-RU"/>
          </a:p>
        </p:txBody>
      </p:sp>
      <p:sp>
        <p:nvSpPr>
          <p:cNvPr id="25629" name="AutoShape 29"/>
          <p:cNvSpPr>
            <a:spLocks noChangeArrowheads="1"/>
          </p:cNvSpPr>
          <p:nvPr/>
        </p:nvSpPr>
        <p:spPr bwMode="auto">
          <a:xfrm>
            <a:off x="304800" y="3886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Главные герои</a:t>
            </a:r>
            <a:endParaRPr lang="ru-RU"/>
          </a:p>
        </p:txBody>
      </p:sp>
      <p:sp>
        <p:nvSpPr>
          <p:cNvPr id="25630" name="AutoShape 30"/>
          <p:cNvSpPr>
            <a:spLocks noChangeArrowheads="1"/>
          </p:cNvSpPr>
          <p:nvPr/>
        </p:nvSpPr>
        <p:spPr bwMode="auto">
          <a:xfrm>
            <a:off x="3124200" y="3124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Эпизодические персонажи</a:t>
            </a:r>
            <a:endParaRPr lang="ru-RU"/>
          </a:p>
        </p:txBody>
      </p:sp>
      <p:sp>
        <p:nvSpPr>
          <p:cNvPr id="25631" name="AutoShape 31"/>
          <p:cNvSpPr>
            <a:spLocks noChangeArrowheads="1"/>
          </p:cNvSpPr>
          <p:nvPr/>
        </p:nvSpPr>
        <p:spPr bwMode="auto">
          <a:xfrm>
            <a:off x="228600" y="2362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Несценические персонажи</a:t>
            </a:r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2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56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56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2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56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2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56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3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56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256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2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56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56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31"/>
                  </p:tgtEl>
                </p:cond>
              </p:nextCondLst>
            </p:seq>
          </p:childTnLst>
        </p:cTn>
      </p:par>
    </p:tnLst>
    <p:bldLst>
      <p:bldP spid="25626" grpId="0" animBg="1"/>
      <p:bldP spid="25627" grpId="0" animBg="1"/>
      <p:bldP spid="25628" grpId="0" animBg="1"/>
      <p:bldP spid="25629" grpId="0" animBg="1"/>
      <p:bldP spid="25630" grpId="0" animBg="1"/>
      <p:bldP spid="256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i="1"/>
              <a:t>Соотнесите героя и роль, которую он играет в комедии</a:t>
            </a:r>
            <a:br>
              <a:rPr lang="ru-RU" sz="2400" b="1" i="1"/>
            </a:br>
            <a:r>
              <a:rPr lang="ru-RU" sz="2400" b="1" u="sng"/>
              <a:t>князь Фёдор, Кузьма Петрович, Максим Петрович</a:t>
            </a:r>
          </a:p>
        </p:txBody>
      </p:sp>
      <p:sp>
        <p:nvSpPr>
          <p:cNvPr id="38915" name="AutoShape 3"/>
          <p:cNvSpPr>
            <a:spLocks noChangeArrowheads="1"/>
          </p:cNvSpPr>
          <p:nvPr/>
        </p:nvSpPr>
        <p:spPr bwMode="auto">
          <a:xfrm>
            <a:off x="228600" y="2362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Внесценические персонажи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3124200" y="3124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Эпизодические персонажи</a:t>
            </a:r>
          </a:p>
        </p:txBody>
      </p:sp>
      <p:sp>
        <p:nvSpPr>
          <p:cNvPr id="38917" name="AutoShape 5"/>
          <p:cNvSpPr>
            <a:spLocks noChangeArrowheads="1"/>
          </p:cNvSpPr>
          <p:nvPr/>
        </p:nvSpPr>
        <p:spPr bwMode="auto">
          <a:xfrm>
            <a:off x="304800" y="3886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Главные герои</a:t>
            </a:r>
          </a:p>
        </p:txBody>
      </p:sp>
      <p:sp>
        <p:nvSpPr>
          <p:cNvPr id="38918" name="AutoShape 6"/>
          <p:cNvSpPr>
            <a:spLocks noChangeArrowheads="1"/>
          </p:cNvSpPr>
          <p:nvPr/>
        </p:nvSpPr>
        <p:spPr bwMode="auto">
          <a:xfrm>
            <a:off x="3200400" y="45720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Второстепенные герои</a:t>
            </a:r>
          </a:p>
        </p:txBody>
      </p:sp>
      <p:sp>
        <p:nvSpPr>
          <p:cNvPr id="38919" name="AutoShape 7"/>
          <p:cNvSpPr>
            <a:spLocks noChangeArrowheads="1"/>
          </p:cNvSpPr>
          <p:nvPr/>
        </p:nvSpPr>
        <p:spPr bwMode="auto">
          <a:xfrm>
            <a:off x="228600" y="52578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Образ-пародия</a:t>
            </a: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3200400" y="60198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Герои, необходимые для связи</a:t>
            </a:r>
          </a:p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Сценического действия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9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89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j021409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89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89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89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89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9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89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20"/>
                  </p:tgtEl>
                </p:cond>
              </p:nextCondLst>
            </p:seq>
          </p:childTnLst>
        </p:cTn>
      </p:par>
    </p:tnLst>
    <p:bldLst>
      <p:bldP spid="38915" grpId="0"/>
      <p:bldP spid="38916" grpId="0" animBg="1"/>
      <p:bldP spid="38917" grpId="0" animBg="1"/>
      <p:bldP spid="38918" grpId="0" animBg="1"/>
      <p:bldP spid="38919" grpId="0" animBg="1"/>
      <p:bldP spid="389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i="1"/>
              <a:t>Соотнесите героя и роль, которую он играет в комедии</a:t>
            </a:r>
            <a:br>
              <a:rPr lang="ru-RU" sz="2400" b="1" i="1"/>
            </a:br>
            <a:r>
              <a:rPr lang="ru-RU" sz="2400" b="1" u="sng"/>
              <a:t>Чацкий, Софья, Молчалин, Фамусов</a:t>
            </a:r>
          </a:p>
        </p:txBody>
      </p:sp>
      <p:sp>
        <p:nvSpPr>
          <p:cNvPr id="40963" name="AutoShape 3"/>
          <p:cNvSpPr>
            <a:spLocks noChangeArrowheads="1"/>
          </p:cNvSpPr>
          <p:nvPr/>
        </p:nvSpPr>
        <p:spPr bwMode="auto">
          <a:xfrm>
            <a:off x="228600" y="2362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Внесценические персонажи</a:t>
            </a:r>
          </a:p>
        </p:txBody>
      </p:sp>
      <p:sp>
        <p:nvSpPr>
          <p:cNvPr id="40964" name="AutoShape 4"/>
          <p:cNvSpPr>
            <a:spLocks noChangeArrowheads="1"/>
          </p:cNvSpPr>
          <p:nvPr/>
        </p:nvSpPr>
        <p:spPr bwMode="auto">
          <a:xfrm>
            <a:off x="3124200" y="3124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Эпизодические персонажи</a:t>
            </a:r>
          </a:p>
        </p:txBody>
      </p:sp>
      <p:sp>
        <p:nvSpPr>
          <p:cNvPr id="40965" name="AutoShape 5"/>
          <p:cNvSpPr>
            <a:spLocks noChangeArrowheads="1"/>
          </p:cNvSpPr>
          <p:nvPr/>
        </p:nvSpPr>
        <p:spPr bwMode="auto">
          <a:xfrm>
            <a:off x="304800" y="3886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Главные герои</a:t>
            </a:r>
          </a:p>
        </p:txBody>
      </p:sp>
      <p:sp>
        <p:nvSpPr>
          <p:cNvPr id="40966" name="AutoShape 6"/>
          <p:cNvSpPr>
            <a:spLocks noChangeArrowheads="1"/>
          </p:cNvSpPr>
          <p:nvPr/>
        </p:nvSpPr>
        <p:spPr bwMode="auto">
          <a:xfrm>
            <a:off x="3200400" y="45720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Второстепенные герои</a:t>
            </a:r>
          </a:p>
        </p:txBody>
      </p:sp>
      <p:sp>
        <p:nvSpPr>
          <p:cNvPr id="40967" name="AutoShape 7"/>
          <p:cNvSpPr>
            <a:spLocks noChangeArrowheads="1"/>
          </p:cNvSpPr>
          <p:nvPr/>
        </p:nvSpPr>
        <p:spPr bwMode="auto">
          <a:xfrm>
            <a:off x="228600" y="52578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Образ-пародия</a:t>
            </a:r>
          </a:p>
        </p:txBody>
      </p:sp>
      <p:sp>
        <p:nvSpPr>
          <p:cNvPr id="40968" name="AutoShape 8"/>
          <p:cNvSpPr>
            <a:spLocks noChangeArrowheads="1"/>
          </p:cNvSpPr>
          <p:nvPr/>
        </p:nvSpPr>
        <p:spPr bwMode="auto">
          <a:xfrm>
            <a:off x="3200400" y="60198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Герои, необходимые для связи</a:t>
            </a:r>
          </a:p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Сценического действия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ows Hardware Fai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09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decel="10000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ows Hardware Fai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09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4" dur="2000" fill="hold"/>
                                        <p:tgtEl>
                                          <p:spTgt spid="4096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021409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09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decel="100000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ows Hardware Fai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09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decel="100000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ows Hardware Fai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09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decel="100000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ows Hardware Fai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8"/>
                  </p:tgtEl>
                </p:cond>
              </p:nextCondLst>
            </p:seq>
          </p:childTnLst>
        </p:cTn>
      </p:par>
    </p:tnLst>
    <p:bldLst>
      <p:bldP spid="40963" grpId="0" animBg="1"/>
      <p:bldP spid="40964" grpId="0" animBg="1"/>
      <p:bldP spid="40965" grpId="0"/>
      <p:bldP spid="40966" grpId="0" animBg="1"/>
      <p:bldP spid="40967" grpId="0" animBg="1"/>
      <p:bldP spid="409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i="1"/>
              <a:t>Соотнесите героя и роль, которую он играет в комедии</a:t>
            </a:r>
            <a:br>
              <a:rPr lang="ru-RU" sz="2400" b="1" i="1"/>
            </a:br>
            <a:r>
              <a:rPr lang="ru-RU" sz="2400" b="1" u="sng"/>
              <a:t>Скалозуб, Лиза, Загорецкий, Горич</a:t>
            </a:r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228600" y="2362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Внесценические персонажи</a:t>
            </a:r>
          </a:p>
        </p:txBody>
      </p:sp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3124200" y="3124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Эпизодические персонажи</a:t>
            </a:r>
          </a:p>
        </p:txBody>
      </p:sp>
      <p:sp>
        <p:nvSpPr>
          <p:cNvPr id="41989" name="AutoShape 5"/>
          <p:cNvSpPr>
            <a:spLocks noChangeArrowheads="1"/>
          </p:cNvSpPr>
          <p:nvPr/>
        </p:nvSpPr>
        <p:spPr bwMode="auto">
          <a:xfrm>
            <a:off x="304800" y="3886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Главные герои</a:t>
            </a:r>
          </a:p>
        </p:txBody>
      </p:sp>
      <p:sp>
        <p:nvSpPr>
          <p:cNvPr id="41990" name="AutoShape 6"/>
          <p:cNvSpPr>
            <a:spLocks noChangeArrowheads="1"/>
          </p:cNvSpPr>
          <p:nvPr/>
        </p:nvSpPr>
        <p:spPr bwMode="auto">
          <a:xfrm>
            <a:off x="3200400" y="45720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Второстепенные герои</a:t>
            </a:r>
          </a:p>
        </p:txBody>
      </p:sp>
      <p:sp>
        <p:nvSpPr>
          <p:cNvPr id="41991" name="AutoShape 7"/>
          <p:cNvSpPr>
            <a:spLocks noChangeArrowheads="1"/>
          </p:cNvSpPr>
          <p:nvPr/>
        </p:nvSpPr>
        <p:spPr bwMode="auto">
          <a:xfrm>
            <a:off x="228600" y="52578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Образ-пародия</a:t>
            </a:r>
          </a:p>
        </p:txBody>
      </p:sp>
      <p:sp>
        <p:nvSpPr>
          <p:cNvPr id="41992" name="AutoShape 8"/>
          <p:cNvSpPr>
            <a:spLocks noChangeArrowheads="1"/>
          </p:cNvSpPr>
          <p:nvPr/>
        </p:nvSpPr>
        <p:spPr bwMode="auto">
          <a:xfrm>
            <a:off x="3200400" y="60198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Герои, необходимые для связи</a:t>
            </a:r>
          </a:p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Сценического действия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9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8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19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8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19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8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19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19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19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i="1"/>
              <a:t>Соотнесите героя и роль, которую он играет в комедии</a:t>
            </a:r>
            <a:br>
              <a:rPr lang="ru-RU" sz="2400" b="1" i="1"/>
            </a:br>
            <a:r>
              <a:rPr lang="ru-RU" sz="2400" b="1" u="sng"/>
              <a:t>Репетилов</a:t>
            </a:r>
          </a:p>
        </p:txBody>
      </p:sp>
      <p:sp>
        <p:nvSpPr>
          <p:cNvPr id="43011" name="AutoShape 3"/>
          <p:cNvSpPr>
            <a:spLocks noChangeArrowheads="1"/>
          </p:cNvSpPr>
          <p:nvPr/>
        </p:nvSpPr>
        <p:spPr bwMode="auto">
          <a:xfrm>
            <a:off x="228600" y="2362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Внесценические персонажи</a:t>
            </a:r>
          </a:p>
        </p:txBody>
      </p:sp>
      <p:sp>
        <p:nvSpPr>
          <p:cNvPr id="43012" name="AutoShape 4"/>
          <p:cNvSpPr>
            <a:spLocks noChangeArrowheads="1"/>
          </p:cNvSpPr>
          <p:nvPr/>
        </p:nvSpPr>
        <p:spPr bwMode="auto">
          <a:xfrm>
            <a:off x="3124200" y="3124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Эпизодические персонажи</a:t>
            </a:r>
          </a:p>
        </p:txBody>
      </p:sp>
      <p:sp>
        <p:nvSpPr>
          <p:cNvPr id="43013" name="AutoShape 5"/>
          <p:cNvSpPr>
            <a:spLocks noChangeArrowheads="1"/>
          </p:cNvSpPr>
          <p:nvPr/>
        </p:nvSpPr>
        <p:spPr bwMode="auto">
          <a:xfrm>
            <a:off x="304800" y="3886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Главные герои</a:t>
            </a:r>
          </a:p>
        </p:txBody>
      </p:sp>
      <p:sp>
        <p:nvSpPr>
          <p:cNvPr id="43014" name="AutoShape 6"/>
          <p:cNvSpPr>
            <a:spLocks noChangeArrowheads="1"/>
          </p:cNvSpPr>
          <p:nvPr/>
        </p:nvSpPr>
        <p:spPr bwMode="auto">
          <a:xfrm>
            <a:off x="3200400" y="45720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Второстепенные герои</a:t>
            </a:r>
          </a:p>
        </p:txBody>
      </p:sp>
      <p:sp>
        <p:nvSpPr>
          <p:cNvPr id="43015" name="AutoShape 7"/>
          <p:cNvSpPr>
            <a:spLocks noChangeArrowheads="1"/>
          </p:cNvSpPr>
          <p:nvPr/>
        </p:nvSpPr>
        <p:spPr bwMode="auto">
          <a:xfrm>
            <a:off x="228600" y="52578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Образ-пародия</a:t>
            </a:r>
          </a:p>
        </p:txBody>
      </p:sp>
      <p:sp>
        <p:nvSpPr>
          <p:cNvPr id="43016" name="AutoShape 8"/>
          <p:cNvSpPr>
            <a:spLocks noChangeArrowheads="1"/>
          </p:cNvSpPr>
          <p:nvPr/>
        </p:nvSpPr>
        <p:spPr bwMode="auto">
          <a:xfrm>
            <a:off x="3200400" y="60198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Герои, необходимые для связи</a:t>
            </a:r>
          </a:p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Сценического действия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0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30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30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30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30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30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6"/>
                  </p:tgtEl>
                </p:cond>
              </p:nextCondLst>
            </p:seq>
          </p:childTnLst>
        </p:cTn>
      </p:par>
    </p:tnLst>
    <p:bldLst>
      <p:bldP spid="43011" grpId="0" animBg="1"/>
      <p:bldP spid="43012" grpId="0" animBg="1"/>
      <p:bldP spid="43013" grpId="0" animBg="1"/>
      <p:bldP spid="43014" grpId="0" animBg="1"/>
      <p:bldP spid="43015" grpId="0" animBg="1"/>
      <p:bldP spid="430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i="1"/>
              <a:t>Соотнесите героя и роль, которую он играет в комедии</a:t>
            </a:r>
            <a:br>
              <a:rPr lang="ru-RU" sz="2400" b="1" i="1"/>
            </a:br>
            <a:r>
              <a:rPr lang="ru-RU" sz="2400" b="1" u="sng"/>
              <a:t>Г.</a:t>
            </a:r>
            <a:r>
              <a:rPr lang="en-US" sz="2400" b="1" u="sng"/>
              <a:t>D</a:t>
            </a:r>
            <a:r>
              <a:rPr lang="ru-RU" sz="2400" b="1" u="sng"/>
              <a:t>. – Г.</a:t>
            </a:r>
            <a:r>
              <a:rPr lang="en-US" sz="2400" b="1" u="sng"/>
              <a:t>N</a:t>
            </a:r>
            <a:r>
              <a:rPr lang="ru-RU" sz="2400" b="1" u="sng"/>
              <a:t>.</a:t>
            </a:r>
          </a:p>
        </p:txBody>
      </p:sp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228600" y="2362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Внесценические персонажи</a:t>
            </a:r>
          </a:p>
        </p:txBody>
      </p:sp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3124200" y="3124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Эпизодические персонажи</a:t>
            </a:r>
          </a:p>
        </p:txBody>
      </p:sp>
      <p:sp>
        <p:nvSpPr>
          <p:cNvPr id="44037" name="AutoShape 5"/>
          <p:cNvSpPr>
            <a:spLocks noChangeArrowheads="1"/>
          </p:cNvSpPr>
          <p:nvPr/>
        </p:nvSpPr>
        <p:spPr bwMode="auto">
          <a:xfrm>
            <a:off x="304800" y="38862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Главные герои</a:t>
            </a:r>
          </a:p>
        </p:txBody>
      </p:sp>
      <p:sp>
        <p:nvSpPr>
          <p:cNvPr id="44038" name="AutoShape 6"/>
          <p:cNvSpPr>
            <a:spLocks noChangeArrowheads="1"/>
          </p:cNvSpPr>
          <p:nvPr/>
        </p:nvSpPr>
        <p:spPr bwMode="auto">
          <a:xfrm>
            <a:off x="3200400" y="45720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Второстепенные герои</a:t>
            </a:r>
          </a:p>
        </p:txBody>
      </p:sp>
      <p:sp>
        <p:nvSpPr>
          <p:cNvPr id="44039" name="AutoShape 7"/>
          <p:cNvSpPr>
            <a:spLocks noChangeArrowheads="1"/>
          </p:cNvSpPr>
          <p:nvPr/>
        </p:nvSpPr>
        <p:spPr bwMode="auto">
          <a:xfrm>
            <a:off x="228600" y="52578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Образ-пародия</a:t>
            </a:r>
          </a:p>
        </p:txBody>
      </p:sp>
      <p:sp>
        <p:nvSpPr>
          <p:cNvPr id="44040" name="AutoShape 8"/>
          <p:cNvSpPr>
            <a:spLocks noChangeArrowheads="1"/>
          </p:cNvSpPr>
          <p:nvPr/>
        </p:nvSpPr>
        <p:spPr bwMode="auto">
          <a:xfrm>
            <a:off x="3200400" y="6019800"/>
            <a:ext cx="5715000" cy="609600"/>
          </a:xfrm>
          <a:prstGeom prst="flowChartAlternateProcess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Герои, необходимые для связи</a:t>
            </a:r>
          </a:p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Сценического действия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4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4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4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40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4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0"/>
                  </p:tgtEl>
                </p:cond>
              </p:nextCondLst>
            </p:seq>
          </p:childTnLst>
        </p:cTn>
      </p:par>
    </p:tnLst>
    <p:bldLst>
      <p:bldP spid="44035" grpId="0" animBg="1"/>
      <p:bldP spid="44036" grpId="0" animBg="1"/>
      <p:bldP spid="44037" grpId="0" animBg="1"/>
      <p:bldP spid="44038" grpId="0" animBg="1"/>
      <p:bldP spid="44039" grpId="0" animBg="1"/>
      <p:bldP spid="440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800"/>
              <a:t>Отметьте, в чём состоит новаторство системы образов комедии «Горе от ума»:</a:t>
            </a:r>
          </a:p>
        </p:txBody>
      </p:sp>
      <p:sp>
        <p:nvSpPr>
          <p:cNvPr id="48138" name="AutoShape 10"/>
          <p:cNvSpPr>
            <a:spLocks noChangeArrowheads="1"/>
          </p:cNvSpPr>
          <p:nvPr/>
        </p:nvSpPr>
        <p:spPr bwMode="auto">
          <a:xfrm>
            <a:off x="381000" y="2209800"/>
            <a:ext cx="5737225" cy="609600"/>
          </a:xfrm>
          <a:prstGeom prst="flowChartAlternateProcess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Соответствие системе «амплуа»</a:t>
            </a:r>
            <a:endParaRPr lang="ru-RU"/>
          </a:p>
        </p:txBody>
      </p:sp>
      <p:sp>
        <p:nvSpPr>
          <p:cNvPr id="48139" name="AutoShape 11"/>
          <p:cNvSpPr>
            <a:spLocks noChangeArrowheads="1"/>
          </p:cNvSpPr>
          <p:nvPr/>
        </p:nvSpPr>
        <p:spPr bwMode="auto">
          <a:xfrm>
            <a:off x="3200400" y="3048000"/>
            <a:ext cx="5737225" cy="609600"/>
          </a:xfrm>
          <a:prstGeom prst="flowChartAlternateProcess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Количество действующих лиц – более 20</a:t>
            </a:r>
            <a:endParaRPr lang="ru-RU"/>
          </a:p>
        </p:txBody>
      </p:sp>
      <p:sp>
        <p:nvSpPr>
          <p:cNvPr id="48141" name="AutoShape 13"/>
          <p:cNvSpPr>
            <a:spLocks noChangeArrowheads="1"/>
          </p:cNvSpPr>
          <p:nvPr/>
        </p:nvSpPr>
        <p:spPr bwMode="auto">
          <a:xfrm>
            <a:off x="304800" y="3962400"/>
            <a:ext cx="5737225" cy="609600"/>
          </a:xfrm>
          <a:prstGeom prst="flowChartAlternateProcess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основу системы образов </a:t>
            </a:r>
          </a:p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положен принцип типизации</a:t>
            </a:r>
            <a:endParaRPr lang="ru-RU"/>
          </a:p>
        </p:txBody>
      </p:sp>
      <p:sp>
        <p:nvSpPr>
          <p:cNvPr id="48143" name="AutoShape 15"/>
          <p:cNvSpPr>
            <a:spLocks noChangeArrowheads="1"/>
          </p:cNvSpPr>
          <p:nvPr/>
        </p:nvSpPr>
        <p:spPr bwMode="auto">
          <a:xfrm>
            <a:off x="3200400" y="5029200"/>
            <a:ext cx="5737225" cy="609600"/>
          </a:xfrm>
          <a:prstGeom prst="flowChartAlternateProcess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Отсутствие деления персонажей на </a:t>
            </a:r>
          </a:p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положительных и отрицательных</a:t>
            </a:r>
            <a:endParaRPr lang="ru-RU"/>
          </a:p>
        </p:txBody>
      </p:sp>
      <p:sp>
        <p:nvSpPr>
          <p:cNvPr id="48145" name="AutoShape 17"/>
          <p:cNvSpPr>
            <a:spLocks noChangeArrowheads="1"/>
          </p:cNvSpPr>
          <p:nvPr/>
        </p:nvSpPr>
        <p:spPr bwMode="auto">
          <a:xfrm>
            <a:off x="304800" y="6019800"/>
            <a:ext cx="5737225" cy="609600"/>
          </a:xfrm>
          <a:prstGeom prst="flowChartAlternateProcess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Введение внесценических персонажей</a:t>
            </a:r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ows User Account Contro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8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021409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8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021409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4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8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021409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4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8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2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021409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45"/>
                  </p:tgtEl>
                </p:cond>
              </p:nextCondLst>
            </p:seq>
          </p:childTnLst>
        </p:cTn>
      </p:par>
    </p:tnLst>
    <p:bldLst>
      <p:bldP spid="48138" grpId="0" animBg="1"/>
    </p:bldLst>
  </p:timing>
</p:sld>
</file>

<file path=ppt/theme/theme1.xml><?xml version="1.0" encoding="utf-8"?>
<a:theme xmlns:a="http://schemas.openxmlformats.org/drawingml/2006/main" name="Край">
  <a:themeElements>
    <a:clrScheme name="Край 4">
      <a:dk1>
        <a:srgbClr val="11054B"/>
      </a:dk1>
      <a:lt1>
        <a:srgbClr val="FFFFFF"/>
      </a:lt1>
      <a:dk2>
        <a:srgbClr val="0000CC"/>
      </a:dk2>
      <a:lt2>
        <a:srgbClr val="FFFFFF"/>
      </a:lt2>
      <a:accent1>
        <a:srgbClr val="FF6600"/>
      </a:accent1>
      <a:accent2>
        <a:srgbClr val="FF3300"/>
      </a:accent2>
      <a:accent3>
        <a:srgbClr val="AAAAE2"/>
      </a:accent3>
      <a:accent4>
        <a:srgbClr val="DADADA"/>
      </a:accent4>
      <a:accent5>
        <a:srgbClr val="FFB8AA"/>
      </a:accent5>
      <a:accent6>
        <a:srgbClr val="E72D00"/>
      </a:accent6>
      <a:hlink>
        <a:srgbClr val="CC9900"/>
      </a:hlink>
      <a:folHlink>
        <a:srgbClr val="B2B2B2"/>
      </a:folHlink>
    </a:clrScheme>
    <a:fontScheme name="Край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359</TotalTime>
  <Words>351</Words>
  <Application>Microsoft PowerPoint</Application>
  <PresentationFormat>Экран (4:3)</PresentationFormat>
  <Paragraphs>88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Garamond</vt:lpstr>
      <vt:lpstr>Times New Roman</vt:lpstr>
      <vt:lpstr>Wingdings</vt:lpstr>
      <vt:lpstr>Край</vt:lpstr>
      <vt:lpstr>Слайд 1</vt:lpstr>
      <vt:lpstr>Кому из героев комедии принадлежат следующие высказывания, ставшие афоризмами?</vt:lpstr>
      <vt:lpstr>Соотнесите героя и роль, которую он играет в комедии Хрюмины, Тугоуховские, Хлёстова</vt:lpstr>
      <vt:lpstr>Соотнесите героя и роль, которую он играет в комедии князь Фёдор, Кузьма Петрович, Максим Петрович</vt:lpstr>
      <vt:lpstr>Соотнесите героя и роль, которую он играет в комедии Чацкий, Софья, Молчалин, Фамусов</vt:lpstr>
      <vt:lpstr>Соотнесите героя и роль, которую он играет в комедии Скалозуб, Лиза, Загорецкий, Горич</vt:lpstr>
      <vt:lpstr>Соотнесите героя и роль, которую он играет в комедии Репетилов</vt:lpstr>
      <vt:lpstr>Соотнесите героя и роль, которую он играет в комедии Г.D. – Г.N.</vt:lpstr>
      <vt:lpstr>Отметьте, в чём состоит новаторство системы образов комедии «Горе от ума»:</vt:lpstr>
      <vt:lpstr>Отметьте основные средства создания сатирических характеров комедии</vt:lpstr>
      <vt:lpstr>Кого считает хорошим женихом для Софьи Фамусов?</vt:lpstr>
      <vt:lpstr>Сколько времени отсутствовал в Москве Чацкий?</vt:lpstr>
      <vt:lpstr>Выражение «злые языки страшнее пистолета» принадлежит: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Инна</dc:creator>
  <cp:lastModifiedBy>1</cp:lastModifiedBy>
  <cp:revision>17</cp:revision>
  <cp:lastPrinted>1601-01-01T00:00:00Z</cp:lastPrinted>
  <dcterms:created xsi:type="dcterms:W3CDTF">2008-05-11T14:16:24Z</dcterms:created>
  <dcterms:modified xsi:type="dcterms:W3CDTF">2009-05-01T15:40:04Z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