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sldIdLst>
    <p:sldId id="256" r:id="rId2"/>
    <p:sldId id="338" r:id="rId3"/>
    <p:sldId id="342" r:id="rId4"/>
    <p:sldId id="258" r:id="rId5"/>
    <p:sldId id="259" r:id="rId6"/>
    <p:sldId id="287"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65" r:id="rId20"/>
    <p:sldId id="266" r:id="rId21"/>
    <p:sldId id="267" r:id="rId22"/>
    <p:sldId id="269" r:id="rId23"/>
    <p:sldId id="268" r:id="rId24"/>
    <p:sldId id="270" r:id="rId25"/>
    <p:sldId id="288" r:id="rId26"/>
    <p:sldId id="289" r:id="rId27"/>
    <p:sldId id="291" r:id="rId28"/>
    <p:sldId id="293" r:id="rId29"/>
    <p:sldId id="294" r:id="rId30"/>
    <p:sldId id="292" r:id="rId31"/>
    <p:sldId id="290" r:id="rId32"/>
    <p:sldId id="330" r:id="rId33"/>
    <p:sldId id="295" r:id="rId34"/>
    <p:sldId id="283" r:id="rId35"/>
    <p:sldId id="285" r:id="rId36"/>
    <p:sldId id="332" r:id="rId37"/>
    <p:sldId id="260" r:id="rId38"/>
    <p:sldId id="286" r:id="rId39"/>
    <p:sldId id="333" r:id="rId40"/>
    <p:sldId id="334" r:id="rId41"/>
    <p:sldId id="264" r:id="rId42"/>
    <p:sldId id="296" r:id="rId43"/>
    <p:sldId id="298" r:id="rId44"/>
    <p:sldId id="335" r:id="rId45"/>
    <p:sldId id="301" r:id="rId46"/>
    <p:sldId id="312" r:id="rId47"/>
    <p:sldId id="313" r:id="rId48"/>
    <p:sldId id="314" r:id="rId49"/>
    <p:sldId id="319" r:id="rId50"/>
    <p:sldId id="315" r:id="rId51"/>
    <p:sldId id="316" r:id="rId52"/>
    <p:sldId id="317" r:id="rId53"/>
    <p:sldId id="318" r:id="rId54"/>
    <p:sldId id="320" r:id="rId55"/>
    <p:sldId id="323" r:id="rId56"/>
    <p:sldId id="337" r:id="rId57"/>
    <p:sldId id="326" r:id="rId58"/>
    <p:sldId id="324" r:id="rId59"/>
    <p:sldId id="325" r:id="rId60"/>
    <p:sldId id="329" r:id="rId61"/>
    <p:sldId id="339" r:id="rId62"/>
    <p:sldId id="297" r:id="rId63"/>
    <p:sldId id="322" r:id="rId64"/>
    <p:sldId id="263" r:id="rId65"/>
    <p:sldId id="262" r:id="rId66"/>
    <p:sldId id="311" r:id="rId67"/>
  </p:sldIdLst>
  <p:sldSz cx="9144000" cy="6858000" type="screen4x3"/>
  <p:notesSz cx="6858000" cy="9144000"/>
  <p:defaultTextStyle>
    <a:defPPr>
      <a:defRPr lang="ru-RU"/>
    </a:defPPr>
    <a:lvl1pPr algn="l" rtl="0" fontAlgn="base">
      <a:spcBef>
        <a:spcPct val="0"/>
      </a:spcBef>
      <a:spcAft>
        <a:spcPct val="0"/>
      </a:spcAft>
      <a:defRPr sz="1200" i="1" kern="1200">
        <a:solidFill>
          <a:schemeClr val="tx1"/>
        </a:solidFill>
        <a:latin typeface="Tahoma" charset="0"/>
        <a:ea typeface="+mn-ea"/>
        <a:cs typeface="Arial" charset="0"/>
      </a:defRPr>
    </a:lvl1pPr>
    <a:lvl2pPr marL="457200" algn="l" rtl="0" fontAlgn="base">
      <a:spcBef>
        <a:spcPct val="0"/>
      </a:spcBef>
      <a:spcAft>
        <a:spcPct val="0"/>
      </a:spcAft>
      <a:defRPr sz="1200" i="1" kern="1200">
        <a:solidFill>
          <a:schemeClr val="tx1"/>
        </a:solidFill>
        <a:latin typeface="Tahoma" charset="0"/>
        <a:ea typeface="+mn-ea"/>
        <a:cs typeface="Arial" charset="0"/>
      </a:defRPr>
    </a:lvl2pPr>
    <a:lvl3pPr marL="914400" algn="l" rtl="0" fontAlgn="base">
      <a:spcBef>
        <a:spcPct val="0"/>
      </a:spcBef>
      <a:spcAft>
        <a:spcPct val="0"/>
      </a:spcAft>
      <a:defRPr sz="1200" i="1" kern="1200">
        <a:solidFill>
          <a:schemeClr val="tx1"/>
        </a:solidFill>
        <a:latin typeface="Tahoma" charset="0"/>
        <a:ea typeface="+mn-ea"/>
        <a:cs typeface="Arial" charset="0"/>
      </a:defRPr>
    </a:lvl3pPr>
    <a:lvl4pPr marL="1371600" algn="l" rtl="0" fontAlgn="base">
      <a:spcBef>
        <a:spcPct val="0"/>
      </a:spcBef>
      <a:spcAft>
        <a:spcPct val="0"/>
      </a:spcAft>
      <a:defRPr sz="1200" i="1" kern="1200">
        <a:solidFill>
          <a:schemeClr val="tx1"/>
        </a:solidFill>
        <a:latin typeface="Tahoma" charset="0"/>
        <a:ea typeface="+mn-ea"/>
        <a:cs typeface="Arial" charset="0"/>
      </a:defRPr>
    </a:lvl4pPr>
    <a:lvl5pPr marL="1828800" algn="l" rtl="0" fontAlgn="base">
      <a:spcBef>
        <a:spcPct val="0"/>
      </a:spcBef>
      <a:spcAft>
        <a:spcPct val="0"/>
      </a:spcAft>
      <a:defRPr sz="1200" i="1" kern="1200">
        <a:solidFill>
          <a:schemeClr val="tx1"/>
        </a:solidFill>
        <a:latin typeface="Tahoma" charset="0"/>
        <a:ea typeface="+mn-ea"/>
        <a:cs typeface="Arial" charset="0"/>
      </a:defRPr>
    </a:lvl5pPr>
    <a:lvl6pPr marL="2286000" algn="l" defTabSz="914400" rtl="0" eaLnBrk="1" latinLnBrk="0" hangingPunct="1">
      <a:defRPr sz="1200" i="1" kern="1200">
        <a:solidFill>
          <a:schemeClr val="tx1"/>
        </a:solidFill>
        <a:latin typeface="Tahoma" charset="0"/>
        <a:ea typeface="+mn-ea"/>
        <a:cs typeface="Arial" charset="0"/>
      </a:defRPr>
    </a:lvl6pPr>
    <a:lvl7pPr marL="2743200" algn="l" defTabSz="914400" rtl="0" eaLnBrk="1" latinLnBrk="0" hangingPunct="1">
      <a:defRPr sz="1200" i="1" kern="1200">
        <a:solidFill>
          <a:schemeClr val="tx1"/>
        </a:solidFill>
        <a:latin typeface="Tahoma" charset="0"/>
        <a:ea typeface="+mn-ea"/>
        <a:cs typeface="Arial" charset="0"/>
      </a:defRPr>
    </a:lvl7pPr>
    <a:lvl8pPr marL="3200400" algn="l" defTabSz="914400" rtl="0" eaLnBrk="1" latinLnBrk="0" hangingPunct="1">
      <a:defRPr sz="1200" i="1" kern="1200">
        <a:solidFill>
          <a:schemeClr val="tx1"/>
        </a:solidFill>
        <a:latin typeface="Tahoma" charset="0"/>
        <a:ea typeface="+mn-ea"/>
        <a:cs typeface="Arial" charset="0"/>
      </a:defRPr>
    </a:lvl8pPr>
    <a:lvl9pPr marL="3657600" algn="l" defTabSz="914400" rtl="0" eaLnBrk="1" latinLnBrk="0" hangingPunct="1">
      <a:defRPr sz="1200" i="1" kern="1200">
        <a:solidFill>
          <a:schemeClr val="tx1"/>
        </a:solidFill>
        <a:latin typeface="Tahoma"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48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616"/>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25602" name="Group 2"/>
          <p:cNvGrpSpPr>
            <a:grpSpLocks/>
          </p:cNvGrpSpPr>
          <p:nvPr/>
        </p:nvGrpSpPr>
        <p:grpSpPr bwMode="auto">
          <a:xfrm>
            <a:off x="0" y="0"/>
            <a:ext cx="9159875" cy="6858000"/>
            <a:chOff x="0" y="0"/>
            <a:chExt cx="5770" cy="4320"/>
          </a:xfrm>
        </p:grpSpPr>
        <p:sp>
          <p:nvSpPr>
            <p:cNvPr id="25603" name="Rectangle 3"/>
            <p:cNvSpPr>
              <a:spLocks noChangeArrowheads="1"/>
            </p:cNvSpPr>
            <p:nvPr userDrawn="1"/>
          </p:nvSpPr>
          <p:spPr bwMode="hidden">
            <a:xfrm>
              <a:off x="5232" y="1"/>
              <a:ext cx="528" cy="4319"/>
            </a:xfrm>
            <a:prstGeom prst="rect">
              <a:avLst/>
            </a:prstGeom>
            <a:gradFill rotWithShape="0">
              <a:gsLst>
                <a:gs pos="0">
                  <a:schemeClr val="accent2"/>
                </a:gs>
                <a:gs pos="100000">
                  <a:schemeClr val="accent2">
                    <a:gamma/>
                    <a:tint val="94118"/>
                    <a:invGamma/>
                  </a:schemeClr>
                </a:gs>
              </a:gsLst>
              <a:lin ang="0" scaled="1"/>
            </a:gradFill>
            <a:ln w="9525">
              <a:noFill/>
              <a:miter lim="800000"/>
              <a:headEnd/>
              <a:tailEnd/>
            </a:ln>
            <a:effectLst/>
          </p:spPr>
          <p:txBody>
            <a:bodyPr wrap="none" anchor="ctr"/>
            <a:lstStyle/>
            <a:p>
              <a:endParaRPr lang="ru-RU"/>
            </a:p>
          </p:txBody>
        </p:sp>
        <p:sp>
          <p:nvSpPr>
            <p:cNvPr id="25604" name="Rectangle 4"/>
            <p:cNvSpPr>
              <a:spLocks noChangeArrowheads="1"/>
            </p:cNvSpPr>
            <p:nvPr userDrawn="1"/>
          </p:nvSpPr>
          <p:spPr bwMode="hidden">
            <a:xfrm>
              <a:off x="1056" y="0"/>
              <a:ext cx="19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ru-RU"/>
            </a:p>
          </p:txBody>
        </p:sp>
        <p:sp>
          <p:nvSpPr>
            <p:cNvPr id="25605" name="Rectangle 5"/>
            <p:cNvSpPr>
              <a:spLocks noChangeArrowheads="1"/>
            </p:cNvSpPr>
            <p:nvPr userDrawn="1"/>
          </p:nvSpPr>
          <p:spPr bwMode="hidden">
            <a:xfrm>
              <a:off x="1728" y="0"/>
              <a:ext cx="43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ru-RU"/>
            </a:p>
          </p:txBody>
        </p:sp>
        <p:sp>
          <p:nvSpPr>
            <p:cNvPr id="25606" name="Rectangle 6"/>
            <p:cNvSpPr>
              <a:spLocks noChangeArrowheads="1"/>
            </p:cNvSpPr>
            <p:nvPr userDrawn="1"/>
          </p:nvSpPr>
          <p:spPr bwMode="hidden">
            <a:xfrm>
              <a:off x="2256" y="0"/>
              <a:ext cx="240" cy="4320"/>
            </a:xfrm>
            <a:prstGeom prst="rect">
              <a:avLst/>
            </a:prstGeom>
            <a:solidFill>
              <a:schemeClr val="bg1"/>
            </a:solidFill>
            <a:ln w="9525">
              <a:noFill/>
              <a:miter lim="800000"/>
              <a:headEnd/>
              <a:tailEnd/>
            </a:ln>
            <a:effectLst/>
          </p:spPr>
          <p:txBody>
            <a:bodyPr wrap="none" anchor="ctr"/>
            <a:lstStyle/>
            <a:p>
              <a:endParaRPr lang="ru-RU"/>
            </a:p>
          </p:txBody>
        </p:sp>
        <p:sp>
          <p:nvSpPr>
            <p:cNvPr id="25607" name="Rectangle 7"/>
            <p:cNvSpPr>
              <a:spLocks noChangeArrowheads="1"/>
            </p:cNvSpPr>
            <p:nvPr userDrawn="1"/>
          </p:nvSpPr>
          <p:spPr bwMode="hidden">
            <a:xfrm>
              <a:off x="1344" y="0"/>
              <a:ext cx="384"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ru-RU"/>
            </a:p>
          </p:txBody>
        </p:sp>
        <p:sp>
          <p:nvSpPr>
            <p:cNvPr id="25608" name="Rectangle 8"/>
            <p:cNvSpPr>
              <a:spLocks noChangeArrowheads="1"/>
            </p:cNvSpPr>
            <p:nvPr userDrawn="1"/>
          </p:nvSpPr>
          <p:spPr bwMode="hidden">
            <a:xfrm>
              <a:off x="480" y="0"/>
              <a:ext cx="576"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ru-RU"/>
            </a:p>
          </p:txBody>
        </p:sp>
        <p:sp>
          <p:nvSpPr>
            <p:cNvPr id="25609" name="Rectangle 9"/>
            <p:cNvSpPr>
              <a:spLocks noChangeArrowheads="1"/>
            </p:cNvSpPr>
            <p:nvPr userDrawn="1"/>
          </p:nvSpPr>
          <p:spPr bwMode="hidden">
            <a:xfrm>
              <a:off x="288" y="0"/>
              <a:ext cx="192" cy="4320"/>
            </a:xfrm>
            <a:prstGeom prst="rect">
              <a:avLst/>
            </a:prstGeom>
            <a:gradFill rotWithShape="0">
              <a:gsLst>
                <a:gs pos="0">
                  <a:schemeClr val="bg2"/>
                </a:gs>
                <a:gs pos="50000">
                  <a:schemeClr val="bg2">
                    <a:gamma/>
                    <a:shade val="84706"/>
                    <a:invGamma/>
                  </a:schemeClr>
                </a:gs>
                <a:gs pos="100000">
                  <a:schemeClr val="bg2"/>
                </a:gs>
              </a:gsLst>
              <a:lin ang="0" scaled="1"/>
            </a:gradFill>
            <a:ln w="9525">
              <a:noFill/>
              <a:miter lim="800000"/>
              <a:headEnd/>
              <a:tailEnd/>
            </a:ln>
            <a:effectLst/>
          </p:spPr>
          <p:txBody>
            <a:bodyPr wrap="none" anchor="ctr"/>
            <a:lstStyle/>
            <a:p>
              <a:endParaRPr lang="ru-RU"/>
            </a:p>
          </p:txBody>
        </p:sp>
        <p:sp>
          <p:nvSpPr>
            <p:cNvPr id="25610" name="Rectangle 10"/>
            <p:cNvSpPr>
              <a:spLocks noChangeArrowheads="1"/>
            </p:cNvSpPr>
            <p:nvPr userDrawn="1"/>
          </p:nvSpPr>
          <p:spPr bwMode="hidden">
            <a:xfrm>
              <a:off x="0" y="0"/>
              <a:ext cx="288" cy="4320"/>
            </a:xfrm>
            <a:prstGeom prst="rect">
              <a:avLst/>
            </a:prstGeom>
            <a:gradFill rotWithShape="0">
              <a:gsLst>
                <a:gs pos="0">
                  <a:schemeClr val="bg2">
                    <a:gamma/>
                    <a:shade val="78824"/>
                    <a:invGamma/>
                  </a:schemeClr>
                </a:gs>
                <a:gs pos="100000">
                  <a:schemeClr val="bg2"/>
                </a:gs>
              </a:gsLst>
              <a:lin ang="0" scaled="1"/>
            </a:gradFill>
            <a:ln w="9525">
              <a:noFill/>
              <a:miter lim="800000"/>
              <a:headEnd/>
              <a:tailEnd/>
            </a:ln>
            <a:effectLst/>
          </p:spPr>
          <p:txBody>
            <a:bodyPr wrap="none" anchor="ctr"/>
            <a:lstStyle/>
            <a:p>
              <a:endParaRPr lang="ru-RU"/>
            </a:p>
          </p:txBody>
        </p:sp>
        <p:sp>
          <p:nvSpPr>
            <p:cNvPr id="25611" name="Rectangle 11"/>
            <p:cNvSpPr>
              <a:spLocks noChangeArrowheads="1"/>
            </p:cNvSpPr>
            <p:nvPr userDrawn="1"/>
          </p:nvSpPr>
          <p:spPr bwMode="hidden">
            <a:xfrm>
              <a:off x="2160" y="0"/>
              <a:ext cx="240"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ru-RU"/>
            </a:p>
          </p:txBody>
        </p:sp>
        <p:sp>
          <p:nvSpPr>
            <p:cNvPr id="25612" name="Rectangle 12"/>
            <p:cNvSpPr>
              <a:spLocks noChangeArrowheads="1"/>
            </p:cNvSpPr>
            <p:nvPr userDrawn="1"/>
          </p:nvSpPr>
          <p:spPr bwMode="hidden">
            <a:xfrm>
              <a:off x="2784"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ru-RU"/>
            </a:p>
          </p:txBody>
        </p:sp>
        <p:sp>
          <p:nvSpPr>
            <p:cNvPr id="25613" name="Rectangle 13"/>
            <p:cNvSpPr>
              <a:spLocks noChangeArrowheads="1"/>
            </p:cNvSpPr>
            <p:nvPr userDrawn="1"/>
          </p:nvSpPr>
          <p:spPr bwMode="hidden">
            <a:xfrm>
              <a:off x="1248" y="0"/>
              <a:ext cx="144" cy="4320"/>
            </a:xfrm>
            <a:prstGeom prst="rect">
              <a:avLst/>
            </a:prstGeom>
            <a:solidFill>
              <a:schemeClr val="bg2"/>
            </a:solidFill>
            <a:ln w="9525">
              <a:noFill/>
              <a:miter lim="800000"/>
              <a:headEnd/>
              <a:tailEnd/>
            </a:ln>
            <a:effectLst/>
          </p:spPr>
          <p:txBody>
            <a:bodyPr wrap="none" anchor="ctr"/>
            <a:lstStyle/>
            <a:p>
              <a:endParaRPr lang="ru-RU"/>
            </a:p>
          </p:txBody>
        </p:sp>
        <p:sp>
          <p:nvSpPr>
            <p:cNvPr id="25614" name="Rectangle 14"/>
            <p:cNvSpPr>
              <a:spLocks noChangeArrowheads="1"/>
            </p:cNvSpPr>
            <p:nvPr userDrawn="1"/>
          </p:nvSpPr>
          <p:spPr bwMode="hidden">
            <a:xfrm>
              <a:off x="3300" y="0"/>
              <a:ext cx="252" cy="4320"/>
            </a:xfrm>
            <a:prstGeom prst="rect">
              <a:avLst/>
            </a:prstGeom>
            <a:solidFill>
              <a:schemeClr val="bg2"/>
            </a:solidFill>
            <a:ln w="9525">
              <a:noFill/>
              <a:miter lim="800000"/>
              <a:headEnd/>
              <a:tailEnd/>
            </a:ln>
            <a:effectLst/>
          </p:spPr>
          <p:txBody>
            <a:bodyPr wrap="none" anchor="ctr"/>
            <a:lstStyle/>
            <a:p>
              <a:endParaRPr lang="ru-RU"/>
            </a:p>
          </p:txBody>
        </p:sp>
        <p:sp>
          <p:nvSpPr>
            <p:cNvPr id="25615" name="Rectangle 15"/>
            <p:cNvSpPr>
              <a:spLocks noChangeArrowheads="1"/>
            </p:cNvSpPr>
            <p:nvPr userDrawn="1"/>
          </p:nvSpPr>
          <p:spPr bwMode="hidden">
            <a:xfrm>
              <a:off x="4656" y="0"/>
              <a:ext cx="144"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endParaRPr lang="ru-RU"/>
            </a:p>
          </p:txBody>
        </p:sp>
        <p:sp>
          <p:nvSpPr>
            <p:cNvPr id="25616" name="Rectangle 16"/>
            <p:cNvSpPr>
              <a:spLocks noChangeArrowheads="1"/>
            </p:cNvSpPr>
            <p:nvPr userDrawn="1"/>
          </p:nvSpPr>
          <p:spPr bwMode="hidden">
            <a:xfrm>
              <a:off x="4608" y="0"/>
              <a:ext cx="672" cy="4320"/>
            </a:xfrm>
            <a:prstGeom prst="rect">
              <a:avLst/>
            </a:prstGeom>
            <a:gradFill rotWithShape="0">
              <a:gsLst>
                <a:gs pos="0">
                  <a:schemeClr val="bg2"/>
                </a:gs>
                <a:gs pos="100000">
                  <a:schemeClr val="accent2"/>
                </a:gs>
              </a:gsLst>
              <a:lin ang="0" scaled="1"/>
            </a:gradFill>
            <a:ln w="9525">
              <a:noFill/>
              <a:miter lim="800000"/>
              <a:headEnd/>
              <a:tailEnd/>
            </a:ln>
            <a:effectLst/>
          </p:spPr>
          <p:txBody>
            <a:bodyPr wrap="none" anchor="ctr"/>
            <a:lstStyle/>
            <a:p>
              <a:endParaRPr lang="ru-RU"/>
            </a:p>
          </p:txBody>
        </p:sp>
        <p:sp>
          <p:nvSpPr>
            <p:cNvPr id="25617" name="Rectangle 17"/>
            <p:cNvSpPr>
              <a:spLocks noChangeArrowheads="1"/>
            </p:cNvSpPr>
            <p:nvPr userDrawn="1"/>
          </p:nvSpPr>
          <p:spPr bwMode="hidden">
            <a:xfrm>
              <a:off x="3504" y="0"/>
              <a:ext cx="624" cy="4320"/>
            </a:xfrm>
            <a:prstGeom prst="rect">
              <a:avLst/>
            </a:prstGeom>
            <a:gradFill rotWithShape="0">
              <a:gsLst>
                <a:gs pos="0">
                  <a:schemeClr val="bg2"/>
                </a:gs>
                <a:gs pos="50000">
                  <a:schemeClr val="bg1"/>
                </a:gs>
                <a:gs pos="100000">
                  <a:schemeClr val="bg2"/>
                </a:gs>
              </a:gsLst>
              <a:lin ang="0" scaled="1"/>
            </a:gradFill>
            <a:ln w="9525">
              <a:noFill/>
              <a:miter lim="800000"/>
              <a:headEnd/>
              <a:tailEnd/>
            </a:ln>
            <a:effectLst/>
          </p:spPr>
          <p:txBody>
            <a:bodyPr wrap="none" anchor="ctr"/>
            <a:lstStyle/>
            <a:p>
              <a:endParaRPr lang="ru-RU"/>
            </a:p>
          </p:txBody>
        </p:sp>
        <p:sp>
          <p:nvSpPr>
            <p:cNvPr id="25618" name="Rectangle 18"/>
            <p:cNvSpPr>
              <a:spLocks noChangeArrowheads="1"/>
            </p:cNvSpPr>
            <p:nvPr userDrawn="1"/>
          </p:nvSpPr>
          <p:spPr bwMode="hidden">
            <a:xfrm>
              <a:off x="3840"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ru-RU"/>
            </a:p>
          </p:txBody>
        </p:sp>
        <p:sp>
          <p:nvSpPr>
            <p:cNvPr id="25619" name="Rectangle 19"/>
            <p:cNvSpPr>
              <a:spLocks noChangeArrowheads="1"/>
            </p:cNvSpPr>
            <p:nvPr userDrawn="1"/>
          </p:nvSpPr>
          <p:spPr bwMode="hidden">
            <a:xfrm>
              <a:off x="4368" y="0"/>
              <a:ext cx="240"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endParaRPr lang="ru-RU"/>
            </a:p>
          </p:txBody>
        </p:sp>
        <p:sp>
          <p:nvSpPr>
            <p:cNvPr id="25620" name="Rectangle 20"/>
            <p:cNvSpPr>
              <a:spLocks noChangeArrowheads="1"/>
            </p:cNvSpPr>
            <p:nvPr userDrawn="1"/>
          </p:nvSpPr>
          <p:spPr bwMode="hidden">
            <a:xfrm>
              <a:off x="2680" y="0"/>
              <a:ext cx="152"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ru-RU"/>
            </a:p>
          </p:txBody>
        </p:sp>
        <p:sp>
          <p:nvSpPr>
            <p:cNvPr id="25621" name="Rectangle 21"/>
            <p:cNvSpPr>
              <a:spLocks noChangeArrowheads="1"/>
            </p:cNvSpPr>
            <p:nvPr userDrawn="1"/>
          </p:nvSpPr>
          <p:spPr bwMode="hidden">
            <a:xfrm>
              <a:off x="2366" y="0"/>
              <a:ext cx="336"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ru-RU"/>
            </a:p>
          </p:txBody>
        </p:sp>
        <p:sp>
          <p:nvSpPr>
            <p:cNvPr id="25622" name="Freeform 22"/>
            <p:cNvSpPr>
              <a:spLocks/>
            </p:cNvSpPr>
            <p:nvPr userDrawn="1"/>
          </p:nvSpPr>
          <p:spPr bwMode="hidden">
            <a:xfrm>
              <a:off x="1" y="3875"/>
              <a:ext cx="5760" cy="445"/>
            </a:xfrm>
            <a:custGeom>
              <a:avLst/>
              <a:gdLst/>
              <a:ahLst/>
              <a:cxnLst>
                <a:cxn ang="0">
                  <a:pos x="5700" y="86"/>
                </a:cxn>
                <a:cxn ang="0">
                  <a:pos x="5508" y="86"/>
                </a:cxn>
                <a:cxn ang="0">
                  <a:pos x="5454" y="76"/>
                </a:cxn>
                <a:cxn ang="0">
                  <a:pos x="5448" y="65"/>
                </a:cxn>
                <a:cxn ang="0">
                  <a:pos x="5442" y="44"/>
                </a:cxn>
                <a:cxn ang="0">
                  <a:pos x="5414" y="18"/>
                </a:cxn>
                <a:cxn ang="0">
                  <a:pos x="5332" y="7"/>
                </a:cxn>
                <a:cxn ang="0">
                  <a:pos x="5051" y="22"/>
                </a:cxn>
                <a:cxn ang="0">
                  <a:pos x="4986" y="55"/>
                </a:cxn>
                <a:cxn ang="0">
                  <a:pos x="4854" y="102"/>
                </a:cxn>
                <a:cxn ang="0">
                  <a:pos x="4740" y="112"/>
                </a:cxn>
                <a:cxn ang="0">
                  <a:pos x="4662" y="91"/>
                </a:cxn>
                <a:cxn ang="0">
                  <a:pos x="4598" y="25"/>
                </a:cxn>
                <a:cxn ang="0">
                  <a:pos x="4514" y="9"/>
                </a:cxn>
                <a:cxn ang="0">
                  <a:pos x="4410" y="39"/>
                </a:cxn>
                <a:cxn ang="0">
                  <a:pos x="4236" y="81"/>
                </a:cxn>
                <a:cxn ang="0">
                  <a:pos x="4020" y="102"/>
                </a:cxn>
                <a:cxn ang="0">
                  <a:pos x="3810" y="102"/>
                </a:cxn>
                <a:cxn ang="0">
                  <a:pos x="3654" y="76"/>
                </a:cxn>
                <a:cxn ang="0">
                  <a:pos x="3594" y="50"/>
                </a:cxn>
                <a:cxn ang="0">
                  <a:pos x="3528" y="44"/>
                </a:cxn>
                <a:cxn ang="0">
                  <a:pos x="3480" y="55"/>
                </a:cxn>
                <a:cxn ang="0">
                  <a:pos x="3420" y="76"/>
                </a:cxn>
                <a:cxn ang="0">
                  <a:pos x="3048" y="112"/>
                </a:cxn>
                <a:cxn ang="0">
                  <a:pos x="2844" y="128"/>
                </a:cxn>
                <a:cxn ang="0">
                  <a:pos x="2742" y="117"/>
                </a:cxn>
                <a:cxn ang="0">
                  <a:pos x="2710" y="56"/>
                </a:cxn>
                <a:cxn ang="0">
                  <a:pos x="2658" y="50"/>
                </a:cxn>
                <a:cxn ang="0">
                  <a:pos x="2558" y="95"/>
                </a:cxn>
                <a:cxn ang="0">
                  <a:pos x="2444" y="109"/>
                </a:cxn>
                <a:cxn ang="0">
                  <a:pos x="2322" y="91"/>
                </a:cxn>
                <a:cxn ang="0">
                  <a:pos x="2274" y="70"/>
                </a:cxn>
                <a:cxn ang="0">
                  <a:pos x="2185" y="3"/>
                </a:cxn>
                <a:cxn ang="0">
                  <a:pos x="2048" y="64"/>
                </a:cxn>
                <a:cxn ang="0">
                  <a:pos x="1794" y="102"/>
                </a:cxn>
                <a:cxn ang="0">
                  <a:pos x="1560" y="91"/>
                </a:cxn>
                <a:cxn ang="0">
                  <a:pos x="1482" y="76"/>
                </a:cxn>
                <a:cxn ang="0">
                  <a:pos x="1428" y="50"/>
                </a:cxn>
                <a:cxn ang="0">
                  <a:pos x="1374" y="44"/>
                </a:cxn>
                <a:cxn ang="0">
                  <a:pos x="1308" y="55"/>
                </a:cxn>
                <a:cxn ang="0">
                  <a:pos x="1140" y="107"/>
                </a:cxn>
                <a:cxn ang="0">
                  <a:pos x="948" y="143"/>
                </a:cxn>
                <a:cxn ang="0">
                  <a:pos x="708" y="138"/>
                </a:cxn>
                <a:cxn ang="0">
                  <a:pos x="534" y="96"/>
                </a:cxn>
                <a:cxn ang="0">
                  <a:pos x="444" y="55"/>
                </a:cxn>
                <a:cxn ang="0">
                  <a:pos x="396" y="34"/>
                </a:cxn>
                <a:cxn ang="0">
                  <a:pos x="378" y="39"/>
                </a:cxn>
                <a:cxn ang="0">
                  <a:pos x="342" y="70"/>
                </a:cxn>
                <a:cxn ang="0">
                  <a:pos x="288" y="96"/>
                </a:cxn>
                <a:cxn ang="0">
                  <a:pos x="192" y="112"/>
                </a:cxn>
                <a:cxn ang="0">
                  <a:pos x="90" y="112"/>
                </a:cxn>
                <a:cxn ang="0">
                  <a:pos x="0" y="96"/>
                </a:cxn>
                <a:cxn ang="0">
                  <a:pos x="5760" y="445"/>
                </a:cxn>
              </a:cxnLst>
              <a:rect l="0" t="0"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lnTo>
                    <a:pt x="5760" y="445"/>
                  </a:lnTo>
                  <a:lnTo>
                    <a:pt x="5760" y="445"/>
                  </a:lnTo>
                </a:path>
              </a:pathLst>
            </a:custGeom>
            <a:solidFill>
              <a:schemeClr val="accent2">
                <a:alpha val="50000"/>
              </a:schemeClr>
            </a:solidFill>
            <a:ln w="9525">
              <a:noFill/>
              <a:prstDash val="solid"/>
              <a:round/>
              <a:headEnd/>
              <a:tailEnd/>
            </a:ln>
          </p:spPr>
          <p:txBody>
            <a:bodyPr/>
            <a:lstStyle/>
            <a:p>
              <a:endParaRPr lang="ru-RU"/>
            </a:p>
          </p:txBody>
        </p:sp>
        <p:sp>
          <p:nvSpPr>
            <p:cNvPr id="25623" name="Freeform 23"/>
            <p:cNvSpPr>
              <a:spLocks/>
            </p:cNvSpPr>
            <p:nvPr userDrawn="1"/>
          </p:nvSpPr>
          <p:spPr bwMode="hidden">
            <a:xfrm>
              <a:off x="0" y="3867"/>
              <a:ext cx="5770" cy="174"/>
            </a:xfrm>
            <a:custGeom>
              <a:avLst/>
              <a:gdLst/>
              <a:ahLst/>
              <a:cxnLst>
                <a:cxn ang="0">
                  <a:pos x="4993" y="66"/>
                </a:cxn>
                <a:cxn ang="0">
                  <a:pos x="4771" y="132"/>
                </a:cxn>
                <a:cxn ang="0">
                  <a:pos x="4640" y="96"/>
                </a:cxn>
                <a:cxn ang="0">
                  <a:pos x="4598" y="36"/>
                </a:cxn>
                <a:cxn ang="0">
                  <a:pos x="4478" y="30"/>
                </a:cxn>
                <a:cxn ang="0">
                  <a:pos x="4186" y="108"/>
                </a:cxn>
                <a:cxn ang="0">
                  <a:pos x="3815" y="120"/>
                </a:cxn>
                <a:cxn ang="0">
                  <a:pos x="3617" y="72"/>
                </a:cxn>
                <a:cxn ang="0">
                  <a:pos x="3510" y="60"/>
                </a:cxn>
                <a:cxn ang="0">
                  <a:pos x="3336" y="96"/>
                </a:cxn>
                <a:cxn ang="0">
                  <a:pos x="2846" y="150"/>
                </a:cxn>
                <a:cxn ang="0">
                  <a:pos x="2703" y="96"/>
                </a:cxn>
                <a:cxn ang="0">
                  <a:pos x="2619" y="90"/>
                </a:cxn>
                <a:cxn ang="0">
                  <a:pos x="2416" y="132"/>
                </a:cxn>
                <a:cxn ang="0">
                  <a:pos x="2278" y="84"/>
                </a:cxn>
                <a:cxn ang="0">
                  <a:pos x="2151" y="36"/>
                </a:cxn>
                <a:cxn ang="0">
                  <a:pos x="1947" y="120"/>
                </a:cxn>
                <a:cxn ang="0">
                  <a:pos x="1525" y="102"/>
                </a:cxn>
                <a:cxn ang="0">
                  <a:pos x="1429" y="60"/>
                </a:cxn>
                <a:cxn ang="0">
                  <a:pos x="1333" y="60"/>
                </a:cxn>
                <a:cxn ang="0">
                  <a:pos x="1058" y="150"/>
                </a:cxn>
                <a:cxn ang="0">
                  <a:pos x="652" y="150"/>
                </a:cxn>
                <a:cxn ang="0">
                  <a:pos x="442" y="66"/>
                </a:cxn>
                <a:cxn ang="0">
                  <a:pos x="377" y="48"/>
                </a:cxn>
                <a:cxn ang="0">
                  <a:pos x="305" y="108"/>
                </a:cxn>
                <a:cxn ang="0">
                  <a:pos x="144" y="138"/>
                </a:cxn>
                <a:cxn ang="0">
                  <a:pos x="0" y="96"/>
                </a:cxn>
                <a:cxn ang="0">
                  <a:pos x="167" y="120"/>
                </a:cxn>
                <a:cxn ang="0">
                  <a:pos x="323" y="84"/>
                </a:cxn>
                <a:cxn ang="0">
                  <a:pos x="383" y="24"/>
                </a:cxn>
                <a:cxn ang="0">
                  <a:pos x="460" y="60"/>
                </a:cxn>
                <a:cxn ang="0">
                  <a:pos x="706" y="144"/>
                </a:cxn>
                <a:cxn ang="0">
                  <a:pos x="1100" y="120"/>
                </a:cxn>
                <a:cxn ang="0">
                  <a:pos x="1345" y="36"/>
                </a:cxn>
                <a:cxn ang="0">
                  <a:pos x="1441" y="48"/>
                </a:cxn>
                <a:cxn ang="0">
                  <a:pos x="1561" y="90"/>
                </a:cxn>
                <a:cxn ang="0">
                  <a:pos x="1971" y="96"/>
                </a:cxn>
                <a:cxn ang="0">
                  <a:pos x="2235" y="3"/>
                </a:cxn>
                <a:cxn ang="0">
                  <a:pos x="2350" y="102"/>
                </a:cxn>
                <a:cxn ang="0">
                  <a:pos x="2559" y="96"/>
                </a:cxn>
                <a:cxn ang="0">
                  <a:pos x="2715" y="24"/>
                </a:cxn>
                <a:cxn ang="0">
                  <a:pos x="2792" y="132"/>
                </a:cxn>
                <a:cxn ang="0">
                  <a:pos x="3127" y="102"/>
                </a:cxn>
                <a:cxn ang="0">
                  <a:pos x="3486" y="48"/>
                </a:cxn>
                <a:cxn ang="0">
                  <a:pos x="3582" y="42"/>
                </a:cxn>
                <a:cxn ang="0">
                  <a:pos x="3731" y="90"/>
                </a:cxn>
                <a:cxn ang="0">
                  <a:pos x="4078" y="102"/>
                </a:cxn>
                <a:cxn ang="0">
                  <a:pos x="4419" y="30"/>
                </a:cxn>
                <a:cxn ang="0">
                  <a:pos x="4574" y="6"/>
                </a:cxn>
                <a:cxn ang="0">
                  <a:pos x="4628" y="60"/>
                </a:cxn>
                <a:cxn ang="0">
                  <a:pos x="4724" y="108"/>
                </a:cxn>
                <a:cxn ang="0">
                  <a:pos x="4927" y="84"/>
                </a:cxn>
                <a:cxn ang="0">
                  <a:pos x="5118" y="14"/>
                </a:cxn>
                <a:cxn ang="0">
                  <a:pos x="5280" y="9"/>
                </a:cxn>
                <a:cxn ang="0">
                  <a:pos x="5453" y="36"/>
                </a:cxn>
                <a:cxn ang="0">
                  <a:pos x="5465" y="72"/>
                </a:cxn>
                <a:cxn ang="0">
                  <a:pos x="5656" y="90"/>
                </a:cxn>
                <a:cxn ang="0">
                  <a:pos x="5710" y="102"/>
                </a:cxn>
                <a:cxn ang="0">
                  <a:pos x="5477" y="90"/>
                </a:cxn>
                <a:cxn ang="0">
                  <a:pos x="5453" y="60"/>
                </a:cxn>
                <a:cxn ang="0">
                  <a:pos x="5393" y="30"/>
                </a:cxn>
                <a:cxn ang="0">
                  <a:pos x="5219" y="24"/>
                </a:cxn>
              </a:cxnLst>
              <a:rect l="0" t="0"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rotWithShape="0">
              <a:gsLst>
                <a:gs pos="0">
                  <a:schemeClr val="accent2"/>
                </a:gs>
                <a:gs pos="50000">
                  <a:schemeClr val="accent2">
                    <a:gamma/>
                    <a:tint val="96863"/>
                    <a:invGamma/>
                  </a:schemeClr>
                </a:gs>
                <a:gs pos="100000">
                  <a:schemeClr val="accent2"/>
                </a:gs>
              </a:gsLst>
              <a:lin ang="0" scaled="1"/>
            </a:gradFill>
            <a:ln w="9525">
              <a:noFill/>
              <a:round/>
              <a:headEnd/>
              <a:tailEnd/>
            </a:ln>
          </p:spPr>
          <p:txBody>
            <a:bodyPr/>
            <a:lstStyle/>
            <a:p>
              <a:endParaRPr lang="ru-RU"/>
            </a:p>
          </p:txBody>
        </p:sp>
      </p:grpSp>
      <p:sp>
        <p:nvSpPr>
          <p:cNvPr id="25624" name="Rectangle 24"/>
          <p:cNvSpPr>
            <a:spLocks noGrp="1" noChangeArrowheads="1"/>
          </p:cNvSpPr>
          <p:nvPr>
            <p:ph type="ctrTitle" sz="quarter"/>
          </p:nvPr>
        </p:nvSpPr>
        <p:spPr>
          <a:xfrm>
            <a:off x="685800" y="1600200"/>
            <a:ext cx="7772400" cy="1828800"/>
          </a:xfrm>
        </p:spPr>
        <p:txBody>
          <a:bodyPr/>
          <a:lstStyle>
            <a:lvl1pPr>
              <a:defRPr sz="4800"/>
            </a:lvl1pPr>
          </a:lstStyle>
          <a:p>
            <a:r>
              <a:rPr lang="ru-RU"/>
              <a:t>Образец заголовка</a:t>
            </a:r>
          </a:p>
        </p:txBody>
      </p:sp>
      <p:sp>
        <p:nvSpPr>
          <p:cNvPr id="25625" name="Rectangle 25"/>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25626" name="Rectangle 26"/>
          <p:cNvSpPr>
            <a:spLocks noGrp="1" noChangeArrowheads="1"/>
          </p:cNvSpPr>
          <p:nvPr>
            <p:ph type="dt" sz="quarter" idx="2"/>
          </p:nvPr>
        </p:nvSpPr>
        <p:spPr>
          <a:xfrm>
            <a:off x="457200" y="6243638"/>
            <a:ext cx="2133600" cy="457200"/>
          </a:xfrm>
        </p:spPr>
        <p:txBody>
          <a:bodyPr/>
          <a:lstStyle>
            <a:lvl1pPr>
              <a:defRPr/>
            </a:lvl1pPr>
          </a:lstStyle>
          <a:p>
            <a:endParaRPr lang="ru-RU"/>
          </a:p>
        </p:txBody>
      </p:sp>
      <p:sp>
        <p:nvSpPr>
          <p:cNvPr id="25627" name="Rectangle 27"/>
          <p:cNvSpPr>
            <a:spLocks noGrp="1" noChangeArrowheads="1"/>
          </p:cNvSpPr>
          <p:nvPr>
            <p:ph type="ftr" sz="quarter" idx="3"/>
          </p:nvPr>
        </p:nvSpPr>
        <p:spPr/>
        <p:txBody>
          <a:bodyPr/>
          <a:lstStyle>
            <a:lvl1pPr>
              <a:defRPr/>
            </a:lvl1pPr>
          </a:lstStyle>
          <a:p>
            <a:endParaRPr lang="ru-RU"/>
          </a:p>
        </p:txBody>
      </p:sp>
      <p:sp>
        <p:nvSpPr>
          <p:cNvPr id="25628" name="Rectangle 28"/>
          <p:cNvSpPr>
            <a:spLocks noGrp="1" noChangeArrowheads="1"/>
          </p:cNvSpPr>
          <p:nvPr>
            <p:ph type="sldNum" sz="quarter" idx="4"/>
          </p:nvPr>
        </p:nvSpPr>
        <p:spPr/>
        <p:txBody>
          <a:bodyPr/>
          <a:lstStyle>
            <a:lvl1pPr>
              <a:defRPr/>
            </a:lvl1pPr>
          </a:lstStyle>
          <a:p>
            <a:fld id="{86384349-B97C-444C-8762-1BC6357A6F5D}" type="slidenum">
              <a:rPr lang="ru-RU"/>
              <a:pPr/>
              <a:t>‹#›</a:t>
            </a:fld>
            <a:endParaRPr lang="ru-RU"/>
          </a:p>
        </p:txBody>
      </p:sp>
    </p:spTree>
  </p:cSld>
  <p:clrMapOvr>
    <a:masterClrMapping/>
  </p:clrMapOvr>
  <p:transition>
    <p:diamon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Нижний колонтитул 3"/>
          <p:cNvSpPr>
            <a:spLocks noGrp="1"/>
          </p:cNvSpPr>
          <p:nvPr>
            <p:ph type="ftr" sz="quarter" idx="10"/>
          </p:nvPr>
        </p:nvSpPr>
        <p:spPr/>
        <p:txBody>
          <a:bodyPr/>
          <a:lstStyle>
            <a:lvl1pPr>
              <a:defRPr/>
            </a:lvl1pPr>
          </a:lstStyle>
          <a:p>
            <a:endParaRPr lang="ru-RU"/>
          </a:p>
        </p:txBody>
      </p:sp>
      <p:sp>
        <p:nvSpPr>
          <p:cNvPr id="5" name="Номер слайда 4"/>
          <p:cNvSpPr>
            <a:spLocks noGrp="1"/>
          </p:cNvSpPr>
          <p:nvPr>
            <p:ph type="sldNum" sz="quarter" idx="11"/>
          </p:nvPr>
        </p:nvSpPr>
        <p:spPr/>
        <p:txBody>
          <a:bodyPr/>
          <a:lstStyle>
            <a:lvl1pPr>
              <a:defRPr/>
            </a:lvl1pPr>
          </a:lstStyle>
          <a:p>
            <a:fld id="{892CAA9D-98EE-4A4F-8A9C-093ABF3A2595}" type="slidenum">
              <a:rPr lang="ru-RU"/>
              <a:pPr/>
              <a:t>‹#›</a:t>
            </a:fld>
            <a:endParaRPr lang="ru-RU"/>
          </a:p>
        </p:txBody>
      </p:sp>
      <p:sp>
        <p:nvSpPr>
          <p:cNvPr id="6" name="Дата 5"/>
          <p:cNvSpPr>
            <a:spLocks noGrp="1"/>
          </p:cNvSpPr>
          <p:nvPr>
            <p:ph type="dt" sz="half" idx="12"/>
          </p:nvPr>
        </p:nvSpPr>
        <p:spPr/>
        <p:txBody>
          <a:bodyPr/>
          <a:lstStyle>
            <a:lvl1pPr>
              <a:defRPr/>
            </a:lvl1pPr>
          </a:lstStyle>
          <a:p>
            <a:endParaRPr lang="ru-RU"/>
          </a:p>
        </p:txBody>
      </p:sp>
    </p:spTree>
  </p:cSld>
  <p:clrMapOvr>
    <a:masterClrMapping/>
  </p:clrMapOvr>
  <p:transition>
    <p:diamon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Нижний колонтитул 3"/>
          <p:cNvSpPr>
            <a:spLocks noGrp="1"/>
          </p:cNvSpPr>
          <p:nvPr>
            <p:ph type="ftr" sz="quarter" idx="10"/>
          </p:nvPr>
        </p:nvSpPr>
        <p:spPr/>
        <p:txBody>
          <a:bodyPr/>
          <a:lstStyle>
            <a:lvl1pPr>
              <a:defRPr/>
            </a:lvl1pPr>
          </a:lstStyle>
          <a:p>
            <a:endParaRPr lang="ru-RU"/>
          </a:p>
        </p:txBody>
      </p:sp>
      <p:sp>
        <p:nvSpPr>
          <p:cNvPr id="5" name="Номер слайда 4"/>
          <p:cNvSpPr>
            <a:spLocks noGrp="1"/>
          </p:cNvSpPr>
          <p:nvPr>
            <p:ph type="sldNum" sz="quarter" idx="11"/>
          </p:nvPr>
        </p:nvSpPr>
        <p:spPr/>
        <p:txBody>
          <a:bodyPr/>
          <a:lstStyle>
            <a:lvl1pPr>
              <a:defRPr/>
            </a:lvl1pPr>
          </a:lstStyle>
          <a:p>
            <a:fld id="{4BC77450-5BBC-46AE-A82E-6CADB75186D0}" type="slidenum">
              <a:rPr lang="ru-RU"/>
              <a:pPr/>
              <a:t>‹#›</a:t>
            </a:fld>
            <a:endParaRPr lang="ru-RU"/>
          </a:p>
        </p:txBody>
      </p:sp>
      <p:sp>
        <p:nvSpPr>
          <p:cNvPr id="6" name="Дата 5"/>
          <p:cNvSpPr>
            <a:spLocks noGrp="1"/>
          </p:cNvSpPr>
          <p:nvPr>
            <p:ph type="dt" sz="half" idx="12"/>
          </p:nvPr>
        </p:nvSpPr>
        <p:spPr/>
        <p:txBody>
          <a:bodyPr/>
          <a:lstStyle>
            <a:lvl1pPr>
              <a:defRPr/>
            </a:lvl1pPr>
          </a:lstStyle>
          <a:p>
            <a:endParaRPr lang="ru-RU"/>
          </a:p>
        </p:txBody>
      </p:sp>
    </p:spTree>
  </p:cSld>
  <p:clrMapOvr>
    <a:masterClrMapping/>
  </p:clrMapOvr>
  <p:transition>
    <p:diamon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Заголовок, объект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648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Нижний колонтитул 4"/>
          <p:cNvSpPr>
            <a:spLocks noGrp="1"/>
          </p:cNvSpPr>
          <p:nvPr>
            <p:ph type="ftr" sz="quarter" idx="10"/>
          </p:nvPr>
        </p:nvSpPr>
        <p:spPr>
          <a:xfrm>
            <a:off x="3124200" y="6248400"/>
            <a:ext cx="2895600" cy="457200"/>
          </a:xfrm>
        </p:spPr>
        <p:txBody>
          <a:bodyPr/>
          <a:lstStyle>
            <a:lvl1pPr>
              <a:defRPr/>
            </a:lvl1pPr>
          </a:lstStyle>
          <a:p>
            <a:endParaRPr lang="ru-RU"/>
          </a:p>
        </p:txBody>
      </p:sp>
      <p:sp>
        <p:nvSpPr>
          <p:cNvPr id="6" name="Номер слайда 5"/>
          <p:cNvSpPr>
            <a:spLocks noGrp="1"/>
          </p:cNvSpPr>
          <p:nvPr>
            <p:ph type="sldNum" sz="quarter" idx="11"/>
          </p:nvPr>
        </p:nvSpPr>
        <p:spPr>
          <a:xfrm>
            <a:off x="6553200" y="6243638"/>
            <a:ext cx="2133600" cy="457200"/>
          </a:xfrm>
        </p:spPr>
        <p:txBody>
          <a:bodyPr/>
          <a:lstStyle>
            <a:lvl1pPr>
              <a:defRPr/>
            </a:lvl1pPr>
          </a:lstStyle>
          <a:p>
            <a:fld id="{36172BC7-7360-4600-943E-C4709FE7BA39}" type="slidenum">
              <a:rPr lang="ru-RU"/>
              <a:pPr/>
              <a:t>‹#›</a:t>
            </a:fld>
            <a:endParaRPr lang="ru-RU"/>
          </a:p>
        </p:txBody>
      </p:sp>
      <p:sp>
        <p:nvSpPr>
          <p:cNvPr id="7" name="Дата 6"/>
          <p:cNvSpPr>
            <a:spLocks noGrp="1"/>
          </p:cNvSpPr>
          <p:nvPr>
            <p:ph type="dt" sz="half" idx="12"/>
          </p:nvPr>
        </p:nvSpPr>
        <p:spPr>
          <a:xfrm>
            <a:off x="457200" y="6248400"/>
            <a:ext cx="2133600" cy="457200"/>
          </a:xfrm>
        </p:spPr>
        <p:txBody>
          <a:bodyPr/>
          <a:lstStyle>
            <a:lvl1pPr>
              <a:defRPr/>
            </a:lvl1pPr>
          </a:lstStyle>
          <a:p>
            <a:endParaRPr lang="ru-RU"/>
          </a:p>
        </p:txBody>
      </p:sp>
    </p:spTree>
  </p:cSld>
  <p:clrMapOvr>
    <a:masterClrMapping/>
  </p:clrMapOvr>
  <p:transition>
    <p:diamon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277813"/>
            <a:ext cx="8229600" cy="58531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Нижний колонтитул 2"/>
          <p:cNvSpPr>
            <a:spLocks noGrp="1"/>
          </p:cNvSpPr>
          <p:nvPr>
            <p:ph type="ftr" sz="quarter" idx="10"/>
          </p:nvPr>
        </p:nvSpPr>
        <p:spPr>
          <a:xfrm>
            <a:off x="3124200" y="6248400"/>
            <a:ext cx="2895600" cy="457200"/>
          </a:xfrm>
        </p:spPr>
        <p:txBody>
          <a:bodyPr/>
          <a:lstStyle>
            <a:lvl1pPr>
              <a:defRPr/>
            </a:lvl1pPr>
          </a:lstStyle>
          <a:p>
            <a:endParaRPr lang="ru-RU"/>
          </a:p>
        </p:txBody>
      </p:sp>
      <p:sp>
        <p:nvSpPr>
          <p:cNvPr id="4" name="Номер слайда 3"/>
          <p:cNvSpPr>
            <a:spLocks noGrp="1"/>
          </p:cNvSpPr>
          <p:nvPr>
            <p:ph type="sldNum" sz="quarter" idx="11"/>
          </p:nvPr>
        </p:nvSpPr>
        <p:spPr>
          <a:xfrm>
            <a:off x="6553200" y="6243638"/>
            <a:ext cx="2133600" cy="457200"/>
          </a:xfrm>
        </p:spPr>
        <p:txBody>
          <a:bodyPr/>
          <a:lstStyle>
            <a:lvl1pPr>
              <a:defRPr/>
            </a:lvl1pPr>
          </a:lstStyle>
          <a:p>
            <a:fld id="{EA6E075E-714A-4F2A-A5E1-2CEF26A54F01}" type="slidenum">
              <a:rPr lang="ru-RU"/>
              <a:pPr/>
              <a:t>‹#›</a:t>
            </a:fld>
            <a:endParaRPr lang="ru-RU"/>
          </a:p>
        </p:txBody>
      </p:sp>
      <p:sp>
        <p:nvSpPr>
          <p:cNvPr id="5" name="Дата 4"/>
          <p:cNvSpPr>
            <a:spLocks noGrp="1"/>
          </p:cNvSpPr>
          <p:nvPr>
            <p:ph type="dt" sz="half" idx="12"/>
          </p:nvPr>
        </p:nvSpPr>
        <p:spPr>
          <a:xfrm>
            <a:off x="457200" y="6248400"/>
            <a:ext cx="2133600" cy="457200"/>
          </a:xfrm>
        </p:spPr>
        <p:txBody>
          <a:bodyPr/>
          <a:lstStyle>
            <a:lvl1pPr>
              <a:defRPr/>
            </a:lvl1pPr>
          </a:lstStyle>
          <a:p>
            <a:endParaRPr lang="ru-RU"/>
          </a:p>
        </p:txBody>
      </p:sp>
    </p:spTree>
  </p:cSld>
  <p:clrMapOvr>
    <a:masterClrMapping/>
  </p:clrMapOvr>
  <p:transition>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Нижний колонтитул 3"/>
          <p:cNvSpPr>
            <a:spLocks noGrp="1"/>
          </p:cNvSpPr>
          <p:nvPr>
            <p:ph type="ftr" sz="quarter" idx="10"/>
          </p:nvPr>
        </p:nvSpPr>
        <p:spPr/>
        <p:txBody>
          <a:bodyPr/>
          <a:lstStyle>
            <a:lvl1pPr>
              <a:defRPr/>
            </a:lvl1pPr>
          </a:lstStyle>
          <a:p>
            <a:endParaRPr lang="ru-RU"/>
          </a:p>
        </p:txBody>
      </p:sp>
      <p:sp>
        <p:nvSpPr>
          <p:cNvPr id="5" name="Номер слайда 4"/>
          <p:cNvSpPr>
            <a:spLocks noGrp="1"/>
          </p:cNvSpPr>
          <p:nvPr>
            <p:ph type="sldNum" sz="quarter" idx="11"/>
          </p:nvPr>
        </p:nvSpPr>
        <p:spPr/>
        <p:txBody>
          <a:bodyPr/>
          <a:lstStyle>
            <a:lvl1pPr>
              <a:defRPr/>
            </a:lvl1pPr>
          </a:lstStyle>
          <a:p>
            <a:fld id="{1F82EC9D-D96C-4187-96C5-FBF46C520B02}" type="slidenum">
              <a:rPr lang="ru-RU"/>
              <a:pPr/>
              <a:t>‹#›</a:t>
            </a:fld>
            <a:endParaRPr lang="ru-RU"/>
          </a:p>
        </p:txBody>
      </p:sp>
      <p:sp>
        <p:nvSpPr>
          <p:cNvPr id="6" name="Дата 5"/>
          <p:cNvSpPr>
            <a:spLocks noGrp="1"/>
          </p:cNvSpPr>
          <p:nvPr>
            <p:ph type="dt" sz="half" idx="12"/>
          </p:nvPr>
        </p:nvSpPr>
        <p:spPr/>
        <p:txBody>
          <a:bodyPr/>
          <a:lstStyle>
            <a:lvl1pPr>
              <a:defRPr/>
            </a:lvl1pPr>
          </a:lstStyle>
          <a:p>
            <a:endParaRPr lang="ru-RU"/>
          </a:p>
        </p:txBody>
      </p:sp>
    </p:spTree>
  </p:cSld>
  <p:clrMapOvr>
    <a:masterClrMapping/>
  </p:clrMapOvr>
  <p:transition>
    <p:diamon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Нижний колонтитул 3"/>
          <p:cNvSpPr>
            <a:spLocks noGrp="1"/>
          </p:cNvSpPr>
          <p:nvPr>
            <p:ph type="ftr" sz="quarter" idx="10"/>
          </p:nvPr>
        </p:nvSpPr>
        <p:spPr/>
        <p:txBody>
          <a:bodyPr/>
          <a:lstStyle>
            <a:lvl1pPr>
              <a:defRPr/>
            </a:lvl1pPr>
          </a:lstStyle>
          <a:p>
            <a:endParaRPr lang="ru-RU"/>
          </a:p>
        </p:txBody>
      </p:sp>
      <p:sp>
        <p:nvSpPr>
          <p:cNvPr id="5" name="Номер слайда 4"/>
          <p:cNvSpPr>
            <a:spLocks noGrp="1"/>
          </p:cNvSpPr>
          <p:nvPr>
            <p:ph type="sldNum" sz="quarter" idx="11"/>
          </p:nvPr>
        </p:nvSpPr>
        <p:spPr/>
        <p:txBody>
          <a:bodyPr/>
          <a:lstStyle>
            <a:lvl1pPr>
              <a:defRPr/>
            </a:lvl1pPr>
          </a:lstStyle>
          <a:p>
            <a:fld id="{678061C6-D417-4451-B3E1-7C101BA1F8CB}" type="slidenum">
              <a:rPr lang="ru-RU"/>
              <a:pPr/>
              <a:t>‹#›</a:t>
            </a:fld>
            <a:endParaRPr lang="ru-RU"/>
          </a:p>
        </p:txBody>
      </p:sp>
      <p:sp>
        <p:nvSpPr>
          <p:cNvPr id="6" name="Дата 5"/>
          <p:cNvSpPr>
            <a:spLocks noGrp="1"/>
          </p:cNvSpPr>
          <p:nvPr>
            <p:ph type="dt" sz="half" idx="12"/>
          </p:nvPr>
        </p:nvSpPr>
        <p:spPr/>
        <p:txBody>
          <a:bodyPr/>
          <a:lstStyle>
            <a:lvl1pPr>
              <a:defRPr/>
            </a:lvl1pPr>
          </a:lstStyle>
          <a:p>
            <a:endParaRPr lang="ru-RU"/>
          </a:p>
        </p:txBody>
      </p:sp>
    </p:spTree>
  </p:cSld>
  <p:clrMapOvr>
    <a:masterClrMapping/>
  </p:clrMapOvr>
  <p:transition>
    <p:diamon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Нижний колонтитул 4"/>
          <p:cNvSpPr>
            <a:spLocks noGrp="1"/>
          </p:cNvSpPr>
          <p:nvPr>
            <p:ph type="ftr" sz="quarter" idx="10"/>
          </p:nvPr>
        </p:nvSpPr>
        <p:spPr/>
        <p:txBody>
          <a:bodyPr/>
          <a:lstStyle>
            <a:lvl1pPr>
              <a:defRPr/>
            </a:lvl1pPr>
          </a:lstStyle>
          <a:p>
            <a:endParaRPr lang="ru-RU"/>
          </a:p>
        </p:txBody>
      </p:sp>
      <p:sp>
        <p:nvSpPr>
          <p:cNvPr id="6" name="Номер слайда 5"/>
          <p:cNvSpPr>
            <a:spLocks noGrp="1"/>
          </p:cNvSpPr>
          <p:nvPr>
            <p:ph type="sldNum" sz="quarter" idx="11"/>
          </p:nvPr>
        </p:nvSpPr>
        <p:spPr/>
        <p:txBody>
          <a:bodyPr/>
          <a:lstStyle>
            <a:lvl1pPr>
              <a:defRPr/>
            </a:lvl1pPr>
          </a:lstStyle>
          <a:p>
            <a:fld id="{D23BA7D0-16EF-41FF-A5F7-35C5E40B2DFA}" type="slidenum">
              <a:rPr lang="ru-RU"/>
              <a:pPr/>
              <a:t>‹#›</a:t>
            </a:fld>
            <a:endParaRPr lang="ru-RU"/>
          </a:p>
        </p:txBody>
      </p:sp>
      <p:sp>
        <p:nvSpPr>
          <p:cNvPr id="7" name="Дата 6"/>
          <p:cNvSpPr>
            <a:spLocks noGrp="1"/>
          </p:cNvSpPr>
          <p:nvPr>
            <p:ph type="dt" sz="half" idx="12"/>
          </p:nvPr>
        </p:nvSpPr>
        <p:spPr/>
        <p:txBody>
          <a:bodyPr/>
          <a:lstStyle>
            <a:lvl1pPr>
              <a:defRPr/>
            </a:lvl1pPr>
          </a:lstStyle>
          <a:p>
            <a:endParaRPr lang="ru-RU"/>
          </a:p>
        </p:txBody>
      </p:sp>
    </p:spTree>
  </p:cSld>
  <p:clrMapOvr>
    <a:masterClrMapping/>
  </p:clrMapOvr>
  <p:transition>
    <p:diamon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Нижний колонтитул 6"/>
          <p:cNvSpPr>
            <a:spLocks noGrp="1"/>
          </p:cNvSpPr>
          <p:nvPr>
            <p:ph type="ftr" sz="quarter" idx="10"/>
          </p:nvPr>
        </p:nvSpPr>
        <p:spPr/>
        <p:txBody>
          <a:bodyPr/>
          <a:lstStyle>
            <a:lvl1pPr>
              <a:defRPr/>
            </a:lvl1pPr>
          </a:lstStyle>
          <a:p>
            <a:endParaRPr lang="ru-RU"/>
          </a:p>
        </p:txBody>
      </p:sp>
      <p:sp>
        <p:nvSpPr>
          <p:cNvPr id="8" name="Номер слайда 7"/>
          <p:cNvSpPr>
            <a:spLocks noGrp="1"/>
          </p:cNvSpPr>
          <p:nvPr>
            <p:ph type="sldNum" sz="quarter" idx="11"/>
          </p:nvPr>
        </p:nvSpPr>
        <p:spPr/>
        <p:txBody>
          <a:bodyPr/>
          <a:lstStyle>
            <a:lvl1pPr>
              <a:defRPr/>
            </a:lvl1pPr>
          </a:lstStyle>
          <a:p>
            <a:fld id="{6583CBE8-5133-4533-B078-997F57F82050}" type="slidenum">
              <a:rPr lang="ru-RU"/>
              <a:pPr/>
              <a:t>‹#›</a:t>
            </a:fld>
            <a:endParaRPr lang="ru-RU"/>
          </a:p>
        </p:txBody>
      </p:sp>
      <p:sp>
        <p:nvSpPr>
          <p:cNvPr id="9" name="Дата 8"/>
          <p:cNvSpPr>
            <a:spLocks noGrp="1"/>
          </p:cNvSpPr>
          <p:nvPr>
            <p:ph type="dt" sz="half" idx="12"/>
          </p:nvPr>
        </p:nvSpPr>
        <p:spPr/>
        <p:txBody>
          <a:bodyPr/>
          <a:lstStyle>
            <a:lvl1pPr>
              <a:defRPr/>
            </a:lvl1pPr>
          </a:lstStyle>
          <a:p>
            <a:endParaRPr lang="ru-RU"/>
          </a:p>
        </p:txBody>
      </p:sp>
    </p:spTree>
  </p:cSld>
  <p:clrMapOvr>
    <a:masterClrMapping/>
  </p:clrMapOvr>
  <p:transition>
    <p:diamon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Нижний колонтитул 2"/>
          <p:cNvSpPr>
            <a:spLocks noGrp="1"/>
          </p:cNvSpPr>
          <p:nvPr>
            <p:ph type="ftr" sz="quarter" idx="10"/>
          </p:nvPr>
        </p:nvSpPr>
        <p:spPr/>
        <p:txBody>
          <a:bodyPr/>
          <a:lstStyle>
            <a:lvl1pPr>
              <a:defRPr/>
            </a:lvl1pPr>
          </a:lstStyle>
          <a:p>
            <a:endParaRPr lang="ru-RU"/>
          </a:p>
        </p:txBody>
      </p:sp>
      <p:sp>
        <p:nvSpPr>
          <p:cNvPr id="4" name="Номер слайда 3"/>
          <p:cNvSpPr>
            <a:spLocks noGrp="1"/>
          </p:cNvSpPr>
          <p:nvPr>
            <p:ph type="sldNum" sz="quarter" idx="11"/>
          </p:nvPr>
        </p:nvSpPr>
        <p:spPr/>
        <p:txBody>
          <a:bodyPr/>
          <a:lstStyle>
            <a:lvl1pPr>
              <a:defRPr/>
            </a:lvl1pPr>
          </a:lstStyle>
          <a:p>
            <a:fld id="{6FB9B023-52BC-4479-84B3-10DCAEED8EA1}" type="slidenum">
              <a:rPr lang="ru-RU"/>
              <a:pPr/>
              <a:t>‹#›</a:t>
            </a:fld>
            <a:endParaRPr lang="ru-RU"/>
          </a:p>
        </p:txBody>
      </p:sp>
      <p:sp>
        <p:nvSpPr>
          <p:cNvPr id="5" name="Дата 4"/>
          <p:cNvSpPr>
            <a:spLocks noGrp="1"/>
          </p:cNvSpPr>
          <p:nvPr>
            <p:ph type="dt" sz="half" idx="12"/>
          </p:nvPr>
        </p:nvSpPr>
        <p:spPr/>
        <p:txBody>
          <a:bodyPr/>
          <a:lstStyle>
            <a:lvl1pPr>
              <a:defRPr/>
            </a:lvl1pPr>
          </a:lstStyle>
          <a:p>
            <a:endParaRPr lang="ru-RU"/>
          </a:p>
        </p:txBody>
      </p:sp>
    </p:spTree>
  </p:cSld>
  <p:clrMapOvr>
    <a:masterClrMapping/>
  </p:clrMapOvr>
  <p:transition>
    <p:diamon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Нижний колонтитул 1"/>
          <p:cNvSpPr>
            <a:spLocks noGrp="1"/>
          </p:cNvSpPr>
          <p:nvPr>
            <p:ph type="ftr" sz="quarter" idx="10"/>
          </p:nvPr>
        </p:nvSpPr>
        <p:spPr/>
        <p:txBody>
          <a:bodyPr/>
          <a:lstStyle>
            <a:lvl1pPr>
              <a:defRPr/>
            </a:lvl1pPr>
          </a:lstStyle>
          <a:p>
            <a:endParaRPr lang="ru-RU"/>
          </a:p>
        </p:txBody>
      </p:sp>
      <p:sp>
        <p:nvSpPr>
          <p:cNvPr id="3" name="Номер слайда 2"/>
          <p:cNvSpPr>
            <a:spLocks noGrp="1"/>
          </p:cNvSpPr>
          <p:nvPr>
            <p:ph type="sldNum" sz="quarter" idx="11"/>
          </p:nvPr>
        </p:nvSpPr>
        <p:spPr/>
        <p:txBody>
          <a:bodyPr/>
          <a:lstStyle>
            <a:lvl1pPr>
              <a:defRPr/>
            </a:lvl1pPr>
          </a:lstStyle>
          <a:p>
            <a:fld id="{3EAD0481-0FE1-4E51-8B3B-468463EA6665}" type="slidenum">
              <a:rPr lang="ru-RU"/>
              <a:pPr/>
              <a:t>‹#›</a:t>
            </a:fld>
            <a:endParaRPr lang="ru-RU"/>
          </a:p>
        </p:txBody>
      </p:sp>
      <p:sp>
        <p:nvSpPr>
          <p:cNvPr id="4" name="Дата 3"/>
          <p:cNvSpPr>
            <a:spLocks noGrp="1"/>
          </p:cNvSpPr>
          <p:nvPr>
            <p:ph type="dt" sz="half" idx="12"/>
          </p:nvPr>
        </p:nvSpPr>
        <p:spPr/>
        <p:txBody>
          <a:bodyPr/>
          <a:lstStyle>
            <a:lvl1pPr>
              <a:defRPr/>
            </a:lvl1pPr>
          </a:lstStyle>
          <a:p>
            <a:endParaRPr lang="ru-RU"/>
          </a:p>
        </p:txBody>
      </p:sp>
    </p:spTree>
  </p:cSld>
  <p:clrMapOvr>
    <a:masterClrMapping/>
  </p:clrMapOvr>
  <p:transition>
    <p:diamon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Нижний колонтитул 4"/>
          <p:cNvSpPr>
            <a:spLocks noGrp="1"/>
          </p:cNvSpPr>
          <p:nvPr>
            <p:ph type="ftr" sz="quarter" idx="10"/>
          </p:nvPr>
        </p:nvSpPr>
        <p:spPr/>
        <p:txBody>
          <a:bodyPr/>
          <a:lstStyle>
            <a:lvl1pPr>
              <a:defRPr/>
            </a:lvl1pPr>
          </a:lstStyle>
          <a:p>
            <a:endParaRPr lang="ru-RU"/>
          </a:p>
        </p:txBody>
      </p:sp>
      <p:sp>
        <p:nvSpPr>
          <p:cNvPr id="6" name="Номер слайда 5"/>
          <p:cNvSpPr>
            <a:spLocks noGrp="1"/>
          </p:cNvSpPr>
          <p:nvPr>
            <p:ph type="sldNum" sz="quarter" idx="11"/>
          </p:nvPr>
        </p:nvSpPr>
        <p:spPr/>
        <p:txBody>
          <a:bodyPr/>
          <a:lstStyle>
            <a:lvl1pPr>
              <a:defRPr/>
            </a:lvl1pPr>
          </a:lstStyle>
          <a:p>
            <a:fld id="{40DC06BC-9DAD-4F33-9E22-A5B7527283ED}" type="slidenum">
              <a:rPr lang="ru-RU"/>
              <a:pPr/>
              <a:t>‹#›</a:t>
            </a:fld>
            <a:endParaRPr lang="ru-RU"/>
          </a:p>
        </p:txBody>
      </p:sp>
      <p:sp>
        <p:nvSpPr>
          <p:cNvPr id="7" name="Дата 6"/>
          <p:cNvSpPr>
            <a:spLocks noGrp="1"/>
          </p:cNvSpPr>
          <p:nvPr>
            <p:ph type="dt" sz="half" idx="12"/>
          </p:nvPr>
        </p:nvSpPr>
        <p:spPr/>
        <p:txBody>
          <a:bodyPr/>
          <a:lstStyle>
            <a:lvl1pPr>
              <a:defRPr/>
            </a:lvl1pPr>
          </a:lstStyle>
          <a:p>
            <a:endParaRPr lang="ru-RU"/>
          </a:p>
        </p:txBody>
      </p:sp>
    </p:spTree>
  </p:cSld>
  <p:clrMapOvr>
    <a:masterClrMapping/>
  </p:clrMapOvr>
  <p:transition>
    <p:diamon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Нижний колонтитул 4"/>
          <p:cNvSpPr>
            <a:spLocks noGrp="1"/>
          </p:cNvSpPr>
          <p:nvPr>
            <p:ph type="ftr" sz="quarter" idx="10"/>
          </p:nvPr>
        </p:nvSpPr>
        <p:spPr/>
        <p:txBody>
          <a:bodyPr/>
          <a:lstStyle>
            <a:lvl1pPr>
              <a:defRPr/>
            </a:lvl1pPr>
          </a:lstStyle>
          <a:p>
            <a:endParaRPr lang="ru-RU"/>
          </a:p>
        </p:txBody>
      </p:sp>
      <p:sp>
        <p:nvSpPr>
          <p:cNvPr id="6" name="Номер слайда 5"/>
          <p:cNvSpPr>
            <a:spLocks noGrp="1"/>
          </p:cNvSpPr>
          <p:nvPr>
            <p:ph type="sldNum" sz="quarter" idx="11"/>
          </p:nvPr>
        </p:nvSpPr>
        <p:spPr/>
        <p:txBody>
          <a:bodyPr/>
          <a:lstStyle>
            <a:lvl1pPr>
              <a:defRPr/>
            </a:lvl1pPr>
          </a:lstStyle>
          <a:p>
            <a:fld id="{AA410654-A04C-4BE4-BAED-1C5B910E5397}" type="slidenum">
              <a:rPr lang="ru-RU"/>
              <a:pPr/>
              <a:t>‹#›</a:t>
            </a:fld>
            <a:endParaRPr lang="ru-RU"/>
          </a:p>
        </p:txBody>
      </p:sp>
      <p:sp>
        <p:nvSpPr>
          <p:cNvPr id="7" name="Дата 6"/>
          <p:cNvSpPr>
            <a:spLocks noGrp="1"/>
          </p:cNvSpPr>
          <p:nvPr>
            <p:ph type="dt" sz="half" idx="12"/>
          </p:nvPr>
        </p:nvSpPr>
        <p:spPr/>
        <p:txBody>
          <a:bodyPr/>
          <a:lstStyle>
            <a:lvl1pPr>
              <a:defRPr/>
            </a:lvl1pPr>
          </a:lstStyle>
          <a:p>
            <a:endParaRPr lang="ru-RU"/>
          </a:p>
        </p:txBody>
      </p:sp>
    </p:spTree>
  </p:cSld>
  <p:clrMapOvr>
    <a:masterClrMapping/>
  </p:clrMapOvr>
  <p:transition>
    <p:diamon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4578" name="Group 2"/>
          <p:cNvGrpSpPr>
            <a:grpSpLocks/>
          </p:cNvGrpSpPr>
          <p:nvPr/>
        </p:nvGrpSpPr>
        <p:grpSpPr bwMode="auto">
          <a:xfrm>
            <a:off x="0" y="0"/>
            <a:ext cx="9159875" cy="6858000"/>
            <a:chOff x="0" y="0"/>
            <a:chExt cx="5770" cy="4320"/>
          </a:xfrm>
        </p:grpSpPr>
        <p:sp>
          <p:nvSpPr>
            <p:cNvPr id="24579" name="Rectangle 3"/>
            <p:cNvSpPr>
              <a:spLocks noChangeArrowheads="1"/>
            </p:cNvSpPr>
            <p:nvPr userDrawn="1"/>
          </p:nvSpPr>
          <p:spPr bwMode="hidden">
            <a:xfrm>
              <a:off x="5232" y="1"/>
              <a:ext cx="528" cy="4319"/>
            </a:xfrm>
            <a:prstGeom prst="rect">
              <a:avLst/>
            </a:prstGeom>
            <a:gradFill rotWithShape="0">
              <a:gsLst>
                <a:gs pos="0">
                  <a:schemeClr val="accent2"/>
                </a:gs>
                <a:gs pos="100000">
                  <a:schemeClr val="accent2">
                    <a:gamma/>
                    <a:tint val="94118"/>
                    <a:invGamma/>
                  </a:schemeClr>
                </a:gs>
              </a:gsLst>
              <a:lin ang="0" scaled="1"/>
            </a:gradFill>
            <a:ln w="9525">
              <a:noFill/>
              <a:miter lim="800000"/>
              <a:headEnd/>
              <a:tailEnd/>
            </a:ln>
            <a:effectLst/>
          </p:spPr>
          <p:txBody>
            <a:bodyPr wrap="none" anchor="ctr"/>
            <a:lstStyle/>
            <a:p>
              <a:endParaRPr lang="ru-RU"/>
            </a:p>
          </p:txBody>
        </p:sp>
        <p:sp>
          <p:nvSpPr>
            <p:cNvPr id="24580" name="Rectangle 4"/>
            <p:cNvSpPr>
              <a:spLocks noChangeArrowheads="1"/>
            </p:cNvSpPr>
            <p:nvPr userDrawn="1"/>
          </p:nvSpPr>
          <p:spPr bwMode="hidden">
            <a:xfrm>
              <a:off x="1056" y="0"/>
              <a:ext cx="19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ru-RU"/>
            </a:p>
          </p:txBody>
        </p:sp>
        <p:sp>
          <p:nvSpPr>
            <p:cNvPr id="24581" name="Rectangle 5"/>
            <p:cNvSpPr>
              <a:spLocks noChangeArrowheads="1"/>
            </p:cNvSpPr>
            <p:nvPr userDrawn="1"/>
          </p:nvSpPr>
          <p:spPr bwMode="hidden">
            <a:xfrm>
              <a:off x="1728" y="0"/>
              <a:ext cx="43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ru-RU"/>
            </a:p>
          </p:txBody>
        </p:sp>
        <p:sp>
          <p:nvSpPr>
            <p:cNvPr id="24582" name="Rectangle 6"/>
            <p:cNvSpPr>
              <a:spLocks noChangeArrowheads="1"/>
            </p:cNvSpPr>
            <p:nvPr userDrawn="1"/>
          </p:nvSpPr>
          <p:spPr bwMode="hidden">
            <a:xfrm>
              <a:off x="2256" y="0"/>
              <a:ext cx="240" cy="4320"/>
            </a:xfrm>
            <a:prstGeom prst="rect">
              <a:avLst/>
            </a:prstGeom>
            <a:solidFill>
              <a:schemeClr val="bg1"/>
            </a:solidFill>
            <a:ln w="9525">
              <a:noFill/>
              <a:miter lim="800000"/>
              <a:headEnd/>
              <a:tailEnd/>
            </a:ln>
            <a:effectLst/>
          </p:spPr>
          <p:txBody>
            <a:bodyPr wrap="none" anchor="ctr"/>
            <a:lstStyle/>
            <a:p>
              <a:endParaRPr lang="ru-RU"/>
            </a:p>
          </p:txBody>
        </p:sp>
        <p:sp>
          <p:nvSpPr>
            <p:cNvPr id="24583" name="Rectangle 7"/>
            <p:cNvSpPr>
              <a:spLocks noChangeArrowheads="1"/>
            </p:cNvSpPr>
            <p:nvPr userDrawn="1"/>
          </p:nvSpPr>
          <p:spPr bwMode="hidden">
            <a:xfrm>
              <a:off x="1344" y="0"/>
              <a:ext cx="384"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ru-RU"/>
            </a:p>
          </p:txBody>
        </p:sp>
        <p:sp>
          <p:nvSpPr>
            <p:cNvPr id="24584" name="Rectangle 8"/>
            <p:cNvSpPr>
              <a:spLocks noChangeArrowheads="1"/>
            </p:cNvSpPr>
            <p:nvPr userDrawn="1"/>
          </p:nvSpPr>
          <p:spPr bwMode="hidden">
            <a:xfrm>
              <a:off x="480" y="0"/>
              <a:ext cx="576"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ru-RU"/>
            </a:p>
          </p:txBody>
        </p:sp>
        <p:sp>
          <p:nvSpPr>
            <p:cNvPr id="24585" name="Rectangle 9"/>
            <p:cNvSpPr>
              <a:spLocks noChangeArrowheads="1"/>
            </p:cNvSpPr>
            <p:nvPr userDrawn="1"/>
          </p:nvSpPr>
          <p:spPr bwMode="hidden">
            <a:xfrm>
              <a:off x="288" y="0"/>
              <a:ext cx="192" cy="4320"/>
            </a:xfrm>
            <a:prstGeom prst="rect">
              <a:avLst/>
            </a:prstGeom>
            <a:gradFill rotWithShape="0">
              <a:gsLst>
                <a:gs pos="0">
                  <a:schemeClr val="bg2"/>
                </a:gs>
                <a:gs pos="50000">
                  <a:schemeClr val="bg2">
                    <a:gamma/>
                    <a:shade val="84706"/>
                    <a:invGamma/>
                  </a:schemeClr>
                </a:gs>
                <a:gs pos="100000">
                  <a:schemeClr val="bg2"/>
                </a:gs>
              </a:gsLst>
              <a:lin ang="0" scaled="1"/>
            </a:gradFill>
            <a:ln w="9525">
              <a:noFill/>
              <a:miter lim="800000"/>
              <a:headEnd/>
              <a:tailEnd/>
            </a:ln>
            <a:effectLst/>
          </p:spPr>
          <p:txBody>
            <a:bodyPr wrap="none" anchor="ctr"/>
            <a:lstStyle/>
            <a:p>
              <a:endParaRPr lang="ru-RU"/>
            </a:p>
          </p:txBody>
        </p:sp>
        <p:sp>
          <p:nvSpPr>
            <p:cNvPr id="24586" name="Rectangle 10"/>
            <p:cNvSpPr>
              <a:spLocks noChangeArrowheads="1"/>
            </p:cNvSpPr>
            <p:nvPr userDrawn="1"/>
          </p:nvSpPr>
          <p:spPr bwMode="hidden">
            <a:xfrm>
              <a:off x="0" y="0"/>
              <a:ext cx="288" cy="4320"/>
            </a:xfrm>
            <a:prstGeom prst="rect">
              <a:avLst/>
            </a:prstGeom>
            <a:gradFill rotWithShape="0">
              <a:gsLst>
                <a:gs pos="0">
                  <a:schemeClr val="bg2">
                    <a:gamma/>
                    <a:shade val="78824"/>
                    <a:invGamma/>
                  </a:schemeClr>
                </a:gs>
                <a:gs pos="100000">
                  <a:schemeClr val="bg2"/>
                </a:gs>
              </a:gsLst>
              <a:lin ang="0" scaled="1"/>
            </a:gradFill>
            <a:ln w="9525">
              <a:noFill/>
              <a:miter lim="800000"/>
              <a:headEnd/>
              <a:tailEnd/>
            </a:ln>
            <a:effectLst/>
          </p:spPr>
          <p:txBody>
            <a:bodyPr wrap="none" anchor="ctr"/>
            <a:lstStyle/>
            <a:p>
              <a:endParaRPr lang="ru-RU"/>
            </a:p>
          </p:txBody>
        </p:sp>
        <p:sp>
          <p:nvSpPr>
            <p:cNvPr id="24587" name="Rectangle 11"/>
            <p:cNvSpPr>
              <a:spLocks noChangeArrowheads="1"/>
            </p:cNvSpPr>
            <p:nvPr userDrawn="1"/>
          </p:nvSpPr>
          <p:spPr bwMode="hidden">
            <a:xfrm>
              <a:off x="2160" y="0"/>
              <a:ext cx="240"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ru-RU"/>
            </a:p>
          </p:txBody>
        </p:sp>
        <p:sp>
          <p:nvSpPr>
            <p:cNvPr id="24588" name="Rectangle 12"/>
            <p:cNvSpPr>
              <a:spLocks noChangeArrowheads="1"/>
            </p:cNvSpPr>
            <p:nvPr userDrawn="1"/>
          </p:nvSpPr>
          <p:spPr bwMode="hidden">
            <a:xfrm>
              <a:off x="2784"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ru-RU"/>
            </a:p>
          </p:txBody>
        </p:sp>
        <p:sp>
          <p:nvSpPr>
            <p:cNvPr id="24589" name="Rectangle 13"/>
            <p:cNvSpPr>
              <a:spLocks noChangeArrowheads="1"/>
            </p:cNvSpPr>
            <p:nvPr userDrawn="1"/>
          </p:nvSpPr>
          <p:spPr bwMode="hidden">
            <a:xfrm>
              <a:off x="1248" y="0"/>
              <a:ext cx="144" cy="4320"/>
            </a:xfrm>
            <a:prstGeom prst="rect">
              <a:avLst/>
            </a:prstGeom>
            <a:solidFill>
              <a:schemeClr val="bg2"/>
            </a:solidFill>
            <a:ln w="9525">
              <a:noFill/>
              <a:miter lim="800000"/>
              <a:headEnd/>
              <a:tailEnd/>
            </a:ln>
            <a:effectLst/>
          </p:spPr>
          <p:txBody>
            <a:bodyPr wrap="none" anchor="ctr"/>
            <a:lstStyle/>
            <a:p>
              <a:endParaRPr lang="ru-RU"/>
            </a:p>
          </p:txBody>
        </p:sp>
        <p:sp>
          <p:nvSpPr>
            <p:cNvPr id="24590" name="Rectangle 14"/>
            <p:cNvSpPr>
              <a:spLocks noChangeArrowheads="1"/>
            </p:cNvSpPr>
            <p:nvPr userDrawn="1"/>
          </p:nvSpPr>
          <p:spPr bwMode="hidden">
            <a:xfrm>
              <a:off x="3300" y="0"/>
              <a:ext cx="252" cy="4320"/>
            </a:xfrm>
            <a:prstGeom prst="rect">
              <a:avLst/>
            </a:prstGeom>
            <a:solidFill>
              <a:schemeClr val="bg2"/>
            </a:solidFill>
            <a:ln w="9525">
              <a:noFill/>
              <a:miter lim="800000"/>
              <a:headEnd/>
              <a:tailEnd/>
            </a:ln>
            <a:effectLst/>
          </p:spPr>
          <p:txBody>
            <a:bodyPr wrap="none" anchor="ctr"/>
            <a:lstStyle/>
            <a:p>
              <a:endParaRPr lang="ru-RU"/>
            </a:p>
          </p:txBody>
        </p:sp>
        <p:sp>
          <p:nvSpPr>
            <p:cNvPr id="24591" name="Rectangle 15"/>
            <p:cNvSpPr>
              <a:spLocks noChangeArrowheads="1"/>
            </p:cNvSpPr>
            <p:nvPr userDrawn="1"/>
          </p:nvSpPr>
          <p:spPr bwMode="hidden">
            <a:xfrm>
              <a:off x="4656" y="0"/>
              <a:ext cx="144"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endParaRPr lang="ru-RU"/>
            </a:p>
          </p:txBody>
        </p:sp>
        <p:sp>
          <p:nvSpPr>
            <p:cNvPr id="24592" name="Rectangle 16"/>
            <p:cNvSpPr>
              <a:spLocks noChangeArrowheads="1"/>
            </p:cNvSpPr>
            <p:nvPr userDrawn="1"/>
          </p:nvSpPr>
          <p:spPr bwMode="hidden">
            <a:xfrm>
              <a:off x="4608" y="0"/>
              <a:ext cx="672" cy="4320"/>
            </a:xfrm>
            <a:prstGeom prst="rect">
              <a:avLst/>
            </a:prstGeom>
            <a:gradFill rotWithShape="0">
              <a:gsLst>
                <a:gs pos="0">
                  <a:schemeClr val="bg2"/>
                </a:gs>
                <a:gs pos="100000">
                  <a:schemeClr val="accent2"/>
                </a:gs>
              </a:gsLst>
              <a:lin ang="0" scaled="1"/>
            </a:gradFill>
            <a:ln w="9525">
              <a:noFill/>
              <a:miter lim="800000"/>
              <a:headEnd/>
              <a:tailEnd/>
            </a:ln>
            <a:effectLst/>
          </p:spPr>
          <p:txBody>
            <a:bodyPr wrap="none" anchor="ctr"/>
            <a:lstStyle/>
            <a:p>
              <a:endParaRPr lang="ru-RU"/>
            </a:p>
          </p:txBody>
        </p:sp>
        <p:sp>
          <p:nvSpPr>
            <p:cNvPr id="24593" name="Rectangle 17"/>
            <p:cNvSpPr>
              <a:spLocks noChangeArrowheads="1"/>
            </p:cNvSpPr>
            <p:nvPr userDrawn="1"/>
          </p:nvSpPr>
          <p:spPr bwMode="hidden">
            <a:xfrm>
              <a:off x="3504" y="0"/>
              <a:ext cx="624" cy="4320"/>
            </a:xfrm>
            <a:prstGeom prst="rect">
              <a:avLst/>
            </a:prstGeom>
            <a:gradFill rotWithShape="0">
              <a:gsLst>
                <a:gs pos="0">
                  <a:schemeClr val="bg2"/>
                </a:gs>
                <a:gs pos="50000">
                  <a:schemeClr val="bg1"/>
                </a:gs>
                <a:gs pos="100000">
                  <a:schemeClr val="bg2"/>
                </a:gs>
              </a:gsLst>
              <a:lin ang="0" scaled="1"/>
            </a:gradFill>
            <a:ln w="9525">
              <a:noFill/>
              <a:miter lim="800000"/>
              <a:headEnd/>
              <a:tailEnd/>
            </a:ln>
            <a:effectLst/>
          </p:spPr>
          <p:txBody>
            <a:bodyPr wrap="none" anchor="ctr"/>
            <a:lstStyle/>
            <a:p>
              <a:endParaRPr lang="ru-RU"/>
            </a:p>
          </p:txBody>
        </p:sp>
        <p:sp>
          <p:nvSpPr>
            <p:cNvPr id="24594" name="Rectangle 18"/>
            <p:cNvSpPr>
              <a:spLocks noChangeArrowheads="1"/>
            </p:cNvSpPr>
            <p:nvPr userDrawn="1"/>
          </p:nvSpPr>
          <p:spPr bwMode="hidden">
            <a:xfrm>
              <a:off x="3840"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ru-RU"/>
            </a:p>
          </p:txBody>
        </p:sp>
        <p:sp>
          <p:nvSpPr>
            <p:cNvPr id="24595" name="Rectangle 19"/>
            <p:cNvSpPr>
              <a:spLocks noChangeArrowheads="1"/>
            </p:cNvSpPr>
            <p:nvPr userDrawn="1"/>
          </p:nvSpPr>
          <p:spPr bwMode="hidden">
            <a:xfrm>
              <a:off x="4368" y="0"/>
              <a:ext cx="240"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endParaRPr lang="ru-RU"/>
            </a:p>
          </p:txBody>
        </p:sp>
        <p:sp>
          <p:nvSpPr>
            <p:cNvPr id="24596" name="Rectangle 20"/>
            <p:cNvSpPr>
              <a:spLocks noChangeArrowheads="1"/>
            </p:cNvSpPr>
            <p:nvPr userDrawn="1"/>
          </p:nvSpPr>
          <p:spPr bwMode="hidden">
            <a:xfrm>
              <a:off x="2680" y="0"/>
              <a:ext cx="152"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ru-RU"/>
            </a:p>
          </p:txBody>
        </p:sp>
        <p:sp>
          <p:nvSpPr>
            <p:cNvPr id="24597" name="Rectangle 21"/>
            <p:cNvSpPr>
              <a:spLocks noChangeArrowheads="1"/>
            </p:cNvSpPr>
            <p:nvPr userDrawn="1"/>
          </p:nvSpPr>
          <p:spPr bwMode="hidden">
            <a:xfrm>
              <a:off x="2366" y="0"/>
              <a:ext cx="336"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endParaRPr lang="ru-RU"/>
            </a:p>
          </p:txBody>
        </p:sp>
        <p:sp>
          <p:nvSpPr>
            <p:cNvPr id="24598" name="Freeform 22"/>
            <p:cNvSpPr>
              <a:spLocks/>
            </p:cNvSpPr>
            <p:nvPr userDrawn="1"/>
          </p:nvSpPr>
          <p:spPr bwMode="hidden">
            <a:xfrm>
              <a:off x="1" y="3875"/>
              <a:ext cx="5760" cy="445"/>
            </a:xfrm>
            <a:custGeom>
              <a:avLst/>
              <a:gdLst/>
              <a:ahLst/>
              <a:cxnLst>
                <a:cxn ang="0">
                  <a:pos x="5700" y="86"/>
                </a:cxn>
                <a:cxn ang="0">
                  <a:pos x="5508" y="86"/>
                </a:cxn>
                <a:cxn ang="0">
                  <a:pos x="5454" y="76"/>
                </a:cxn>
                <a:cxn ang="0">
                  <a:pos x="5448" y="65"/>
                </a:cxn>
                <a:cxn ang="0">
                  <a:pos x="5442" y="44"/>
                </a:cxn>
                <a:cxn ang="0">
                  <a:pos x="5414" y="18"/>
                </a:cxn>
                <a:cxn ang="0">
                  <a:pos x="5332" y="7"/>
                </a:cxn>
                <a:cxn ang="0">
                  <a:pos x="5051" y="22"/>
                </a:cxn>
                <a:cxn ang="0">
                  <a:pos x="4986" y="55"/>
                </a:cxn>
                <a:cxn ang="0">
                  <a:pos x="4854" y="102"/>
                </a:cxn>
                <a:cxn ang="0">
                  <a:pos x="4740" y="112"/>
                </a:cxn>
                <a:cxn ang="0">
                  <a:pos x="4662" y="91"/>
                </a:cxn>
                <a:cxn ang="0">
                  <a:pos x="4598" y="25"/>
                </a:cxn>
                <a:cxn ang="0">
                  <a:pos x="4514" y="9"/>
                </a:cxn>
                <a:cxn ang="0">
                  <a:pos x="4410" y="39"/>
                </a:cxn>
                <a:cxn ang="0">
                  <a:pos x="4236" y="81"/>
                </a:cxn>
                <a:cxn ang="0">
                  <a:pos x="4020" y="102"/>
                </a:cxn>
                <a:cxn ang="0">
                  <a:pos x="3810" y="102"/>
                </a:cxn>
                <a:cxn ang="0">
                  <a:pos x="3654" y="76"/>
                </a:cxn>
                <a:cxn ang="0">
                  <a:pos x="3594" y="50"/>
                </a:cxn>
                <a:cxn ang="0">
                  <a:pos x="3528" y="44"/>
                </a:cxn>
                <a:cxn ang="0">
                  <a:pos x="3480" y="55"/>
                </a:cxn>
                <a:cxn ang="0">
                  <a:pos x="3420" y="76"/>
                </a:cxn>
                <a:cxn ang="0">
                  <a:pos x="3048" y="112"/>
                </a:cxn>
                <a:cxn ang="0">
                  <a:pos x="2844" y="128"/>
                </a:cxn>
                <a:cxn ang="0">
                  <a:pos x="2742" y="117"/>
                </a:cxn>
                <a:cxn ang="0">
                  <a:pos x="2710" y="56"/>
                </a:cxn>
                <a:cxn ang="0">
                  <a:pos x="2658" y="50"/>
                </a:cxn>
                <a:cxn ang="0">
                  <a:pos x="2558" y="95"/>
                </a:cxn>
                <a:cxn ang="0">
                  <a:pos x="2444" y="109"/>
                </a:cxn>
                <a:cxn ang="0">
                  <a:pos x="2322" y="91"/>
                </a:cxn>
                <a:cxn ang="0">
                  <a:pos x="2274" y="70"/>
                </a:cxn>
                <a:cxn ang="0">
                  <a:pos x="2185" y="3"/>
                </a:cxn>
                <a:cxn ang="0">
                  <a:pos x="2048" y="64"/>
                </a:cxn>
                <a:cxn ang="0">
                  <a:pos x="1794" y="102"/>
                </a:cxn>
                <a:cxn ang="0">
                  <a:pos x="1560" y="91"/>
                </a:cxn>
                <a:cxn ang="0">
                  <a:pos x="1482" y="76"/>
                </a:cxn>
                <a:cxn ang="0">
                  <a:pos x="1428" y="50"/>
                </a:cxn>
                <a:cxn ang="0">
                  <a:pos x="1374" y="44"/>
                </a:cxn>
                <a:cxn ang="0">
                  <a:pos x="1308" y="55"/>
                </a:cxn>
                <a:cxn ang="0">
                  <a:pos x="1140" y="107"/>
                </a:cxn>
                <a:cxn ang="0">
                  <a:pos x="948" y="143"/>
                </a:cxn>
                <a:cxn ang="0">
                  <a:pos x="708" y="138"/>
                </a:cxn>
                <a:cxn ang="0">
                  <a:pos x="534" y="96"/>
                </a:cxn>
                <a:cxn ang="0">
                  <a:pos x="444" y="55"/>
                </a:cxn>
                <a:cxn ang="0">
                  <a:pos x="396" y="34"/>
                </a:cxn>
                <a:cxn ang="0">
                  <a:pos x="378" y="39"/>
                </a:cxn>
                <a:cxn ang="0">
                  <a:pos x="342" y="70"/>
                </a:cxn>
                <a:cxn ang="0">
                  <a:pos x="288" y="96"/>
                </a:cxn>
                <a:cxn ang="0">
                  <a:pos x="192" y="112"/>
                </a:cxn>
                <a:cxn ang="0">
                  <a:pos x="90" y="112"/>
                </a:cxn>
                <a:cxn ang="0">
                  <a:pos x="0" y="96"/>
                </a:cxn>
                <a:cxn ang="0">
                  <a:pos x="5760" y="445"/>
                </a:cxn>
              </a:cxnLst>
              <a:rect l="0" t="0"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lnTo>
                    <a:pt x="5760" y="445"/>
                  </a:lnTo>
                  <a:lnTo>
                    <a:pt x="5760" y="445"/>
                  </a:lnTo>
                </a:path>
              </a:pathLst>
            </a:custGeom>
            <a:solidFill>
              <a:schemeClr val="accent2">
                <a:alpha val="50000"/>
              </a:schemeClr>
            </a:solidFill>
            <a:ln w="9525">
              <a:noFill/>
              <a:prstDash val="solid"/>
              <a:round/>
              <a:headEnd/>
              <a:tailEnd/>
            </a:ln>
          </p:spPr>
          <p:txBody>
            <a:bodyPr/>
            <a:lstStyle/>
            <a:p>
              <a:endParaRPr lang="ru-RU"/>
            </a:p>
          </p:txBody>
        </p:sp>
        <p:sp>
          <p:nvSpPr>
            <p:cNvPr id="24599" name="Freeform 23"/>
            <p:cNvSpPr>
              <a:spLocks/>
            </p:cNvSpPr>
            <p:nvPr userDrawn="1"/>
          </p:nvSpPr>
          <p:spPr bwMode="hidden">
            <a:xfrm>
              <a:off x="0" y="3867"/>
              <a:ext cx="5770" cy="174"/>
            </a:xfrm>
            <a:custGeom>
              <a:avLst/>
              <a:gdLst/>
              <a:ahLst/>
              <a:cxnLst>
                <a:cxn ang="0">
                  <a:pos x="4993" y="66"/>
                </a:cxn>
                <a:cxn ang="0">
                  <a:pos x="4771" y="132"/>
                </a:cxn>
                <a:cxn ang="0">
                  <a:pos x="4640" y="96"/>
                </a:cxn>
                <a:cxn ang="0">
                  <a:pos x="4598" y="36"/>
                </a:cxn>
                <a:cxn ang="0">
                  <a:pos x="4478" y="30"/>
                </a:cxn>
                <a:cxn ang="0">
                  <a:pos x="4186" y="108"/>
                </a:cxn>
                <a:cxn ang="0">
                  <a:pos x="3815" y="120"/>
                </a:cxn>
                <a:cxn ang="0">
                  <a:pos x="3617" y="72"/>
                </a:cxn>
                <a:cxn ang="0">
                  <a:pos x="3510" y="60"/>
                </a:cxn>
                <a:cxn ang="0">
                  <a:pos x="3336" y="96"/>
                </a:cxn>
                <a:cxn ang="0">
                  <a:pos x="2846" y="150"/>
                </a:cxn>
                <a:cxn ang="0">
                  <a:pos x="2703" y="96"/>
                </a:cxn>
                <a:cxn ang="0">
                  <a:pos x="2619" y="90"/>
                </a:cxn>
                <a:cxn ang="0">
                  <a:pos x="2416" y="132"/>
                </a:cxn>
                <a:cxn ang="0">
                  <a:pos x="2278" y="84"/>
                </a:cxn>
                <a:cxn ang="0">
                  <a:pos x="2151" y="36"/>
                </a:cxn>
                <a:cxn ang="0">
                  <a:pos x="1947" y="120"/>
                </a:cxn>
                <a:cxn ang="0">
                  <a:pos x="1525" y="102"/>
                </a:cxn>
                <a:cxn ang="0">
                  <a:pos x="1429" y="60"/>
                </a:cxn>
                <a:cxn ang="0">
                  <a:pos x="1333" y="60"/>
                </a:cxn>
                <a:cxn ang="0">
                  <a:pos x="1058" y="150"/>
                </a:cxn>
                <a:cxn ang="0">
                  <a:pos x="652" y="150"/>
                </a:cxn>
                <a:cxn ang="0">
                  <a:pos x="442" y="66"/>
                </a:cxn>
                <a:cxn ang="0">
                  <a:pos x="377" y="48"/>
                </a:cxn>
                <a:cxn ang="0">
                  <a:pos x="305" y="108"/>
                </a:cxn>
                <a:cxn ang="0">
                  <a:pos x="144" y="138"/>
                </a:cxn>
                <a:cxn ang="0">
                  <a:pos x="0" y="96"/>
                </a:cxn>
                <a:cxn ang="0">
                  <a:pos x="167" y="120"/>
                </a:cxn>
                <a:cxn ang="0">
                  <a:pos x="323" y="84"/>
                </a:cxn>
                <a:cxn ang="0">
                  <a:pos x="383" y="24"/>
                </a:cxn>
                <a:cxn ang="0">
                  <a:pos x="460" y="60"/>
                </a:cxn>
                <a:cxn ang="0">
                  <a:pos x="706" y="144"/>
                </a:cxn>
                <a:cxn ang="0">
                  <a:pos x="1100" y="120"/>
                </a:cxn>
                <a:cxn ang="0">
                  <a:pos x="1345" y="36"/>
                </a:cxn>
                <a:cxn ang="0">
                  <a:pos x="1441" y="48"/>
                </a:cxn>
                <a:cxn ang="0">
                  <a:pos x="1561" y="90"/>
                </a:cxn>
                <a:cxn ang="0">
                  <a:pos x="1971" y="96"/>
                </a:cxn>
                <a:cxn ang="0">
                  <a:pos x="2235" y="3"/>
                </a:cxn>
                <a:cxn ang="0">
                  <a:pos x="2350" y="102"/>
                </a:cxn>
                <a:cxn ang="0">
                  <a:pos x="2559" y="96"/>
                </a:cxn>
                <a:cxn ang="0">
                  <a:pos x="2715" y="24"/>
                </a:cxn>
                <a:cxn ang="0">
                  <a:pos x="2792" y="132"/>
                </a:cxn>
                <a:cxn ang="0">
                  <a:pos x="3127" y="102"/>
                </a:cxn>
                <a:cxn ang="0">
                  <a:pos x="3486" y="48"/>
                </a:cxn>
                <a:cxn ang="0">
                  <a:pos x="3582" y="42"/>
                </a:cxn>
                <a:cxn ang="0">
                  <a:pos x="3731" y="90"/>
                </a:cxn>
                <a:cxn ang="0">
                  <a:pos x="4078" y="102"/>
                </a:cxn>
                <a:cxn ang="0">
                  <a:pos x="4419" y="30"/>
                </a:cxn>
                <a:cxn ang="0">
                  <a:pos x="4574" y="6"/>
                </a:cxn>
                <a:cxn ang="0">
                  <a:pos x="4628" y="60"/>
                </a:cxn>
                <a:cxn ang="0">
                  <a:pos x="4724" y="108"/>
                </a:cxn>
                <a:cxn ang="0">
                  <a:pos x="4927" y="84"/>
                </a:cxn>
                <a:cxn ang="0">
                  <a:pos x="5118" y="14"/>
                </a:cxn>
                <a:cxn ang="0">
                  <a:pos x="5280" y="9"/>
                </a:cxn>
                <a:cxn ang="0">
                  <a:pos x="5453" y="36"/>
                </a:cxn>
                <a:cxn ang="0">
                  <a:pos x="5465" y="72"/>
                </a:cxn>
                <a:cxn ang="0">
                  <a:pos x="5656" y="90"/>
                </a:cxn>
                <a:cxn ang="0">
                  <a:pos x="5710" y="102"/>
                </a:cxn>
                <a:cxn ang="0">
                  <a:pos x="5477" y="90"/>
                </a:cxn>
                <a:cxn ang="0">
                  <a:pos x="5453" y="60"/>
                </a:cxn>
                <a:cxn ang="0">
                  <a:pos x="5393" y="30"/>
                </a:cxn>
                <a:cxn ang="0">
                  <a:pos x="5219" y="24"/>
                </a:cxn>
              </a:cxnLst>
              <a:rect l="0" t="0"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rotWithShape="0">
              <a:gsLst>
                <a:gs pos="0">
                  <a:schemeClr val="accent2"/>
                </a:gs>
                <a:gs pos="50000">
                  <a:schemeClr val="accent2">
                    <a:gamma/>
                    <a:tint val="96863"/>
                    <a:invGamma/>
                  </a:schemeClr>
                </a:gs>
                <a:gs pos="100000">
                  <a:schemeClr val="accent2"/>
                </a:gs>
              </a:gsLst>
              <a:lin ang="0" scaled="1"/>
            </a:gradFill>
            <a:ln w="9525">
              <a:noFill/>
              <a:round/>
              <a:headEnd/>
              <a:tailEnd/>
            </a:ln>
          </p:spPr>
          <p:txBody>
            <a:bodyPr/>
            <a:lstStyle/>
            <a:p>
              <a:endParaRPr lang="ru-RU"/>
            </a:p>
          </p:txBody>
        </p:sp>
      </p:grpSp>
      <p:sp>
        <p:nvSpPr>
          <p:cNvPr id="24600" name="Rectangle 24"/>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24601" name="Rectangle 25"/>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24602" name="Rectangle 2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i="0">
                <a:effectLst>
                  <a:outerShdw blurRad="38100" dist="38100" dir="2700000" algn="tl">
                    <a:srgbClr val="C0C0C0"/>
                  </a:outerShdw>
                </a:effectLst>
              </a:defRPr>
            </a:lvl1pPr>
          </a:lstStyle>
          <a:p>
            <a:endParaRPr lang="ru-RU"/>
          </a:p>
        </p:txBody>
      </p:sp>
      <p:sp>
        <p:nvSpPr>
          <p:cNvPr id="24603" name="Rectangle 27"/>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i="0">
                <a:effectLst>
                  <a:outerShdw blurRad="38100" dist="38100" dir="2700000" algn="tl">
                    <a:srgbClr val="C0C0C0"/>
                  </a:outerShdw>
                </a:effectLst>
              </a:defRPr>
            </a:lvl1pPr>
          </a:lstStyle>
          <a:p>
            <a:fld id="{33252AB9-2950-4D94-A123-DABCD41CAF66}" type="slidenum">
              <a:rPr lang="ru-RU"/>
              <a:pPr/>
              <a:t>‹#›</a:t>
            </a:fld>
            <a:endParaRPr lang="ru-RU"/>
          </a:p>
        </p:txBody>
      </p:sp>
      <p:sp>
        <p:nvSpPr>
          <p:cNvPr id="24604" name="Rectangle 2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i="0">
                <a:effectLst>
                  <a:outerShdw blurRad="38100" dist="38100" dir="2700000" algn="tl">
                    <a:srgbClr val="C0C0C0"/>
                  </a:outerShdw>
                </a:effectLst>
              </a:defRPr>
            </a:lvl1pPr>
          </a:lstStyle>
          <a:p>
            <a:endParaRPr lang="ru-RU"/>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Lst>
  <p:transition>
    <p:diamond/>
  </p:transition>
  <p:txStyles>
    <p:titleStyle>
      <a:lvl1pPr algn="ctr" rtl="0" fontAlgn="base">
        <a:spcBef>
          <a:spcPct val="0"/>
        </a:spcBef>
        <a:spcAft>
          <a:spcPct val="0"/>
        </a:spcAft>
        <a:defRPr sz="4200">
          <a:solidFill>
            <a:schemeClr val="tx2"/>
          </a:solidFill>
          <a:effectLst>
            <a:outerShdw blurRad="38100" dist="38100" dir="2700000" algn="tl">
              <a:srgbClr val="C0C0C0"/>
            </a:outerShdw>
          </a:effectLst>
          <a:latin typeface="+mj-lt"/>
          <a:ea typeface="+mj-ea"/>
          <a:cs typeface="+mj-cs"/>
        </a:defRPr>
      </a:lvl1pPr>
      <a:lvl2pPr algn="ctr" rtl="0" fontAlgn="base">
        <a:spcBef>
          <a:spcPct val="0"/>
        </a:spcBef>
        <a:spcAft>
          <a:spcPct val="0"/>
        </a:spcAft>
        <a:defRPr sz="4200">
          <a:solidFill>
            <a:schemeClr val="tx2"/>
          </a:solidFill>
          <a:effectLst>
            <a:outerShdw blurRad="38100" dist="38100" dir="2700000" algn="tl">
              <a:srgbClr val="C0C0C0"/>
            </a:outerShdw>
          </a:effectLst>
          <a:latin typeface="Tahoma" charset="0"/>
          <a:cs typeface="Arial" charset="0"/>
        </a:defRPr>
      </a:lvl2pPr>
      <a:lvl3pPr algn="ctr" rtl="0" fontAlgn="base">
        <a:spcBef>
          <a:spcPct val="0"/>
        </a:spcBef>
        <a:spcAft>
          <a:spcPct val="0"/>
        </a:spcAft>
        <a:defRPr sz="4200">
          <a:solidFill>
            <a:schemeClr val="tx2"/>
          </a:solidFill>
          <a:effectLst>
            <a:outerShdw blurRad="38100" dist="38100" dir="2700000" algn="tl">
              <a:srgbClr val="C0C0C0"/>
            </a:outerShdw>
          </a:effectLst>
          <a:latin typeface="Tahoma" charset="0"/>
          <a:cs typeface="Arial" charset="0"/>
        </a:defRPr>
      </a:lvl3pPr>
      <a:lvl4pPr algn="ctr" rtl="0" fontAlgn="base">
        <a:spcBef>
          <a:spcPct val="0"/>
        </a:spcBef>
        <a:spcAft>
          <a:spcPct val="0"/>
        </a:spcAft>
        <a:defRPr sz="4200">
          <a:solidFill>
            <a:schemeClr val="tx2"/>
          </a:solidFill>
          <a:effectLst>
            <a:outerShdw blurRad="38100" dist="38100" dir="2700000" algn="tl">
              <a:srgbClr val="C0C0C0"/>
            </a:outerShdw>
          </a:effectLst>
          <a:latin typeface="Tahoma" charset="0"/>
          <a:cs typeface="Arial" charset="0"/>
        </a:defRPr>
      </a:lvl4pPr>
      <a:lvl5pPr algn="ctr" rtl="0" fontAlgn="base">
        <a:spcBef>
          <a:spcPct val="0"/>
        </a:spcBef>
        <a:spcAft>
          <a:spcPct val="0"/>
        </a:spcAft>
        <a:defRPr sz="4200">
          <a:solidFill>
            <a:schemeClr val="tx2"/>
          </a:solidFill>
          <a:effectLst>
            <a:outerShdw blurRad="38100" dist="38100" dir="2700000" algn="tl">
              <a:srgbClr val="C0C0C0"/>
            </a:outerShdw>
          </a:effectLst>
          <a:latin typeface="Tahoma" charset="0"/>
          <a:cs typeface="Arial" charset="0"/>
        </a:defRPr>
      </a:lvl5pPr>
      <a:lvl6pPr marL="457200" algn="ctr" rtl="0" fontAlgn="base">
        <a:spcBef>
          <a:spcPct val="0"/>
        </a:spcBef>
        <a:spcAft>
          <a:spcPct val="0"/>
        </a:spcAft>
        <a:defRPr sz="4200">
          <a:solidFill>
            <a:schemeClr val="tx2"/>
          </a:solidFill>
          <a:effectLst>
            <a:outerShdw blurRad="38100" dist="38100" dir="2700000" algn="tl">
              <a:srgbClr val="C0C0C0"/>
            </a:outerShdw>
          </a:effectLst>
          <a:latin typeface="Tahoma" charset="0"/>
          <a:cs typeface="Arial" charset="0"/>
        </a:defRPr>
      </a:lvl6pPr>
      <a:lvl7pPr marL="914400" algn="ctr" rtl="0" fontAlgn="base">
        <a:spcBef>
          <a:spcPct val="0"/>
        </a:spcBef>
        <a:spcAft>
          <a:spcPct val="0"/>
        </a:spcAft>
        <a:defRPr sz="4200">
          <a:solidFill>
            <a:schemeClr val="tx2"/>
          </a:solidFill>
          <a:effectLst>
            <a:outerShdw blurRad="38100" dist="38100" dir="2700000" algn="tl">
              <a:srgbClr val="C0C0C0"/>
            </a:outerShdw>
          </a:effectLst>
          <a:latin typeface="Tahoma" charset="0"/>
          <a:cs typeface="Arial" charset="0"/>
        </a:defRPr>
      </a:lvl7pPr>
      <a:lvl8pPr marL="1371600" algn="ctr" rtl="0" fontAlgn="base">
        <a:spcBef>
          <a:spcPct val="0"/>
        </a:spcBef>
        <a:spcAft>
          <a:spcPct val="0"/>
        </a:spcAft>
        <a:defRPr sz="4200">
          <a:solidFill>
            <a:schemeClr val="tx2"/>
          </a:solidFill>
          <a:effectLst>
            <a:outerShdw blurRad="38100" dist="38100" dir="2700000" algn="tl">
              <a:srgbClr val="C0C0C0"/>
            </a:outerShdw>
          </a:effectLst>
          <a:latin typeface="Tahoma" charset="0"/>
          <a:cs typeface="Arial" charset="0"/>
        </a:defRPr>
      </a:lvl8pPr>
      <a:lvl9pPr marL="1828800" algn="ctr" rtl="0" fontAlgn="base">
        <a:spcBef>
          <a:spcPct val="0"/>
        </a:spcBef>
        <a:spcAft>
          <a:spcPct val="0"/>
        </a:spcAft>
        <a:defRPr sz="4200">
          <a:solidFill>
            <a:schemeClr val="tx2"/>
          </a:solidFill>
          <a:effectLst>
            <a:outerShdw blurRad="38100" dist="38100" dir="2700000" algn="tl">
              <a:srgbClr val="C0C0C0"/>
            </a:outerShdw>
          </a:effectLst>
          <a:latin typeface="Tahoma" charset="0"/>
          <a:cs typeface="Arial" charset="0"/>
        </a:defRPr>
      </a:lvl9pPr>
    </p:titleStyle>
    <p:bodyStyle>
      <a:lvl1pPr marL="342900" indent="-342900" algn="l" rtl="0" fontAlgn="base">
        <a:spcBef>
          <a:spcPct val="20000"/>
        </a:spcBef>
        <a:spcAft>
          <a:spcPct val="0"/>
        </a:spcAft>
        <a:buClr>
          <a:schemeClr val="hlink"/>
        </a:buClr>
        <a:buSzPct val="80000"/>
        <a:buFont typeface="Wingdings" pitchFamily="2" charset="2"/>
        <a:buChar char="l"/>
        <a:defRPr sz="3200">
          <a:solidFill>
            <a:schemeClr val="tx1"/>
          </a:solidFill>
          <a:effectLst>
            <a:outerShdw blurRad="38100" dist="38100" dir="2700000" algn="tl">
              <a:srgbClr val="C0C0C0"/>
            </a:outerShdw>
          </a:effectLst>
          <a:latin typeface="+mn-lt"/>
          <a:ea typeface="+mn-ea"/>
          <a:cs typeface="+mn-cs"/>
        </a:defRPr>
      </a:lvl1pPr>
      <a:lvl2pPr marL="742950" indent="-285750" algn="l" rtl="0" fontAlgn="base">
        <a:spcBef>
          <a:spcPct val="20000"/>
        </a:spcBef>
        <a:spcAft>
          <a:spcPct val="0"/>
        </a:spcAft>
        <a:buClr>
          <a:schemeClr val="folHlink"/>
        </a:buClr>
        <a:buSzPct val="80000"/>
        <a:buFont typeface="Wingdings" pitchFamily="2" charset="2"/>
        <a:buChar char="l"/>
        <a:defRPr sz="2800">
          <a:solidFill>
            <a:schemeClr val="tx1"/>
          </a:solidFill>
          <a:effectLst>
            <a:outerShdw blurRad="38100" dist="38100" dir="2700000" algn="tl">
              <a:srgbClr val="C0C0C0"/>
            </a:outerShdw>
          </a:effectLst>
          <a:latin typeface="+mn-lt"/>
          <a:cs typeface="+mn-cs"/>
        </a:defRPr>
      </a:lvl2pPr>
      <a:lvl3pPr marL="1143000" indent="-228600" algn="l" rtl="0" fontAlgn="base">
        <a:spcBef>
          <a:spcPct val="20000"/>
        </a:spcBef>
        <a:spcAft>
          <a:spcPct val="0"/>
        </a:spcAft>
        <a:buClr>
          <a:schemeClr val="tx2"/>
        </a:buClr>
        <a:buSzPct val="80000"/>
        <a:buFont typeface="Wingdings" pitchFamily="2" charset="2"/>
        <a:buChar char="l"/>
        <a:defRPr sz="2400">
          <a:solidFill>
            <a:schemeClr val="tx1"/>
          </a:solidFill>
          <a:effectLst>
            <a:outerShdw blurRad="38100" dist="38100" dir="2700000" algn="tl">
              <a:srgbClr val="C0C0C0"/>
            </a:outerShdw>
          </a:effectLst>
          <a:latin typeface="+mn-lt"/>
          <a:cs typeface="+mn-cs"/>
        </a:defRPr>
      </a:lvl3pPr>
      <a:lvl4pPr marL="1600200" indent="-228600" algn="l" rtl="0" fontAlgn="base">
        <a:spcBef>
          <a:spcPct val="20000"/>
        </a:spcBef>
        <a:spcAft>
          <a:spcPct val="0"/>
        </a:spcAft>
        <a:buClr>
          <a:schemeClr val="hlink"/>
        </a:buClr>
        <a:buSzPct val="80000"/>
        <a:buFont typeface="Wingdings" pitchFamily="2" charset="2"/>
        <a:buChar char="l"/>
        <a:defRPr sz="2000">
          <a:solidFill>
            <a:schemeClr val="tx1"/>
          </a:solidFill>
          <a:effectLst>
            <a:outerShdw blurRad="38100" dist="38100" dir="2700000" algn="tl">
              <a:srgbClr val="C0C0C0"/>
            </a:outerShdw>
          </a:effectLst>
          <a:latin typeface="+mn-lt"/>
          <a:cs typeface="+mn-cs"/>
        </a:defRPr>
      </a:lvl4pPr>
      <a:lvl5pPr marL="20574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C0C0C0"/>
            </a:outerShdw>
          </a:effectLst>
          <a:latin typeface="+mn-lt"/>
          <a:cs typeface="+mn-cs"/>
        </a:defRPr>
      </a:lvl5pPr>
      <a:lvl6pPr marL="25146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C0C0C0"/>
            </a:outerShdw>
          </a:effectLst>
          <a:latin typeface="+mn-lt"/>
          <a:cs typeface="+mn-cs"/>
        </a:defRPr>
      </a:lvl6pPr>
      <a:lvl7pPr marL="29718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C0C0C0"/>
            </a:outerShdw>
          </a:effectLst>
          <a:latin typeface="+mn-lt"/>
          <a:cs typeface="+mn-cs"/>
        </a:defRPr>
      </a:lvl7pPr>
      <a:lvl8pPr marL="34290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C0C0C0"/>
            </a:outerShdw>
          </a:effectLst>
          <a:latin typeface="+mn-lt"/>
          <a:cs typeface="+mn-cs"/>
        </a:defRPr>
      </a:lvl8pPr>
      <a:lvl9pPr marL="38862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C0C0C0"/>
            </a:outerShdw>
          </a:effectLst>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feb-web.ru/feb/griboed/INDEXES/NAMES.htm" TargetMode="Externa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feb-web.ru/feb/griboed/INDEXES/NAMES.htm" TargetMode="Externa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feb-web.ru/feb/griboed/INDEXES/NAMES.htm"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feb-web.ru/feb/griboed/INDEXES/NAMES.htm" TargetMode="External"/><Relationship Id="rId1" Type="http://schemas.openxmlformats.org/officeDocument/2006/relationships/slideLayout" Target="../slideLayouts/slideLayout4.xml"/><Relationship Id="rId4" Type="http://schemas.openxmlformats.org/officeDocument/2006/relationships/image" Target="../media/image18.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ideo" Target="file:///F:\&#1059;&#1088;&#1086;&#1082;&#1080;\&#1051;&#1080;&#1090;&#1077;&#1088;&#1072;&#1090;&#1091;&#1088;&#1072;\9%20&#1082;&#1083;&#1072;&#1089;&#1089;%20&#1083;&#1080;&#1090;&#1077;&#1088;\4%20&#1043;&#1088;&#1080;&#1073;&#1086;&#1077;&#1076;&#1086;&#1074;\&#1059;&#1088;&#1086;&#1082;&#1080;\&#1043;&#1088;&#1080;&#1073;&#1086;&#1077;&#1076;&#1086;&#1074;%20&#1073;&#1080;&#1086;&#1075;&#1088;&#1072;&#1092;&#1080;&#1103;%203.wmv"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6.xml"/><Relationship Id="rId5" Type="http://schemas.openxmlformats.org/officeDocument/2006/relationships/image" Target="../media/image25.jpeg"/><Relationship Id="rId4" Type="http://schemas.openxmlformats.org/officeDocument/2006/relationships/image" Target="../media/image24.jpeg"/></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video" Target="file:///F:\&#1059;&#1088;&#1086;&#1082;&#1080;\&#1051;&#1080;&#1090;&#1077;&#1088;&#1072;&#1090;&#1091;&#1088;&#1072;\9%20&#1082;&#1083;&#1072;&#1089;&#1089;%20&#1083;&#1080;&#1090;&#1077;&#1088;\4%20&#1043;&#1088;&#1080;&#1073;&#1086;&#1077;&#1076;&#1086;&#1074;\&#1059;&#1088;&#1086;&#1082;&#1080;\1%20&#1076;&#1077;&#1081;&#1089;&#1090;&#1074;&#1080;&#1077;%20&#1079;&#1072;&#1074;&#1103;&#1079;&#1082;&#1072;%20&#1083;&#1102;&#1073;&#1086;&#1074;&#1085;&#1086;&#1075;&#1086;%20&#1082;&#1086;&#1085;&#1092;&#1083;&#1080;&#1082;&#1090;&#1072;.wmv"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2.xml"/><Relationship Id="rId1" Type="http://schemas.openxmlformats.org/officeDocument/2006/relationships/video" Target="file:///F:\&#1059;&#1088;&#1086;&#1082;&#1080;\&#1051;&#1080;&#1090;&#1077;&#1088;&#1072;&#1090;&#1091;&#1088;&#1072;\9%20&#1082;&#1083;&#1072;&#1089;&#1089;%20&#1083;&#1080;&#1090;&#1077;&#1088;\4%20&#1043;&#1088;&#1080;&#1073;&#1086;&#1077;&#1076;&#1086;&#1074;\&#1059;&#1088;&#1086;&#1082;&#1080;\1%20&#1076;&#1077;&#1081;&#1089;&#1090;&#1074;&#1080;&#1077;%20&#1079;&#1072;&#1074;&#1103;&#1079;&#1082;&#1072;%20&#1086;&#1073;&#1097;&#1077;&#1089;&#1090;&#1074;&#1077;&#1085;&#1085;&#1086;&#1075;&#1086;%20&#1082;&#1086;&#1085;&#1092;&#1083;&#1080;&#1082;&#1090;&#1072;.wmv"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Layout" Target="../slideLayouts/slideLayout4.xml"/><Relationship Id="rId1" Type="http://schemas.openxmlformats.org/officeDocument/2006/relationships/video" Target="file:///F:\&#1059;&#1088;&#1086;&#1082;&#1080;\&#1051;&#1080;&#1090;&#1077;&#1088;&#1072;&#1090;&#1091;&#1088;&#1072;\9%20&#1082;&#1083;&#1072;&#1089;&#1089;%20&#1083;&#1080;&#1090;&#1077;&#1088;\4%20&#1043;&#1088;&#1080;&#1073;&#1086;&#1077;&#1076;&#1086;&#1074;\&#1059;&#1088;&#1086;&#1082;&#1080;\2%20&#1076;&#1077;&#1081;&#1089;&#1090;&#1074;&#1080;&#1077;%20&#1088;&#1072;&#1079;&#1074;&#1080;&#1090;&#1080;&#1077;%20&#1083;&#1102;&#1073;&#1086;&#1074;&#1085;&#1086;&#1075;&#1086;%20&#1082;&#1086;&#1085;&#1092;&#1083;&#1080;&#1082;&#1090;&#1072;.wmv"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4.xml"/><Relationship Id="rId1" Type="http://schemas.openxmlformats.org/officeDocument/2006/relationships/audio" Target="file:///F:\&#1059;&#1088;&#1086;&#1082;&#1080;\&#1051;&#1080;&#1090;&#1077;&#1088;&#1072;&#1090;&#1091;&#1088;&#1072;\9%20&#1082;&#1083;&#1072;&#1089;&#1089;%20&#1083;&#1080;&#1090;&#1077;&#1088;\4%20&#1043;&#1088;&#1080;&#1073;&#1086;&#1077;&#1076;&#1086;&#1074;\&#1059;&#1088;&#1086;&#1082;&#1080;\&#1060;&#1072;&#1084;&#1091;&#1089;&#1086;&#1074;%20&#1080;%20&#1057;&#1082;&#1072;&#1083;&#1086;&#1079;&#1091;&#1073;.mp3" TargetMode="External"/></Relationships>
</file>

<file path=ppt/slides/_rels/slide4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slideLayout" Target="../slideLayouts/slideLayout4.xml"/><Relationship Id="rId1" Type="http://schemas.openxmlformats.org/officeDocument/2006/relationships/video" Target="file:///F:\&#1059;&#1088;&#1086;&#1082;&#1080;\&#1051;&#1080;&#1090;&#1077;&#1088;&#1072;&#1090;&#1091;&#1088;&#1072;\9%20&#1082;&#1083;&#1072;&#1089;&#1089;%20&#1083;&#1080;&#1090;&#1077;&#1088;\4%20&#1043;&#1088;&#1080;&#1073;&#1086;&#1077;&#1076;&#1086;&#1074;\&#1059;&#1088;&#1086;&#1082;&#1080;\&#1082;&#1091;&#1083;&#1100;&#1084;&#1080;&#1085;&#1072;&#1094;&#1080;&#1103;%20&#1084;&#1086;&#1085;&#1086;&#1083;&#1086;&#1075;%20&#1087;&#1088;&#1086;%20&#1092;&#1088;&#1072;&#1085;&#1094;&#1091;&#1079;&#1080;&#1082;&#1072;%20&#1080;&#1079;%20&#1041;&#1086;&#1088;&#1076;&#1086;.wmv" TargetMode="Externa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slideLayout" Target="../slideLayouts/slideLayout4.xml"/><Relationship Id="rId1" Type="http://schemas.openxmlformats.org/officeDocument/2006/relationships/video" Target="file:///F:\&#1059;&#1088;&#1086;&#1082;&#1080;\&#1051;&#1080;&#1090;&#1077;&#1088;&#1072;&#1090;&#1091;&#1088;&#1072;\9%20&#1082;&#1083;&#1072;&#1089;&#1089;%20&#1083;&#1080;&#1090;&#1077;&#1088;\4%20&#1043;&#1088;&#1080;&#1073;&#1086;&#1077;&#1076;&#1086;&#1074;\&#1059;&#1088;&#1086;&#1082;&#1080;\&#1088;&#1072;&#1079;&#1074;&#1103;&#1079;&#1082;&#1072;%20&#1083;&#1102;&#1073;&#1086;&#1074;&#1085;&#1086;&#1075;&#1086;%20&#1082;&#1086;&#1085;&#1092;&#1083;&#1080;&#1082;&#1090;&#1072;.wmv" TargetMode="External"/></Relationships>
</file>

<file path=ppt/slides/_rels/slide6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slideLayout" Target="../slideLayouts/slideLayout4.xml"/><Relationship Id="rId1" Type="http://schemas.openxmlformats.org/officeDocument/2006/relationships/video" Target="file:///F:\&#1059;&#1088;&#1086;&#1082;&#1080;\&#1051;&#1080;&#1090;&#1077;&#1088;&#1072;&#1090;&#1091;&#1088;&#1072;\9%20&#1082;&#1083;&#1072;&#1089;&#1089;%20&#1083;&#1080;&#1090;&#1077;&#1088;\4%20&#1043;&#1088;&#1080;&#1073;&#1086;&#1077;&#1076;&#1086;&#1074;\&#1059;&#1088;&#1086;&#1082;&#1080;\&#1087;&#1086;&#1089;&#1083;&#1077;&#1076;&#1085;&#1080;&#1081;%20&#1084;&#1086;&#1085;&#1086;&#1083;&#1086;&#1075;%20&#1063;&#1072;&#1094;&#1082;&#1086;&#1075;&#1086;.wmv" TargetMode="Externa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feb-web.ru/feb/griboed/INDEXES/NAMES.htm" TargetMode="Externa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feb-web.ru/feb/griboed/INDEXES/NAMES.htm" TargetMode="External"/><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p:txBody>
          <a:bodyPr/>
          <a:lstStyle/>
          <a:p>
            <a:r>
              <a:rPr lang="ru-RU" sz="3800" b="1" dirty="0"/>
              <a:t>Александр Сергеевич Грибоедов </a:t>
            </a:r>
            <a:br>
              <a:rPr lang="ru-RU" sz="3800" b="1" dirty="0"/>
            </a:br>
            <a:r>
              <a:rPr lang="ru-RU" sz="3800" b="1" dirty="0"/>
              <a:t>(1794-1829)</a:t>
            </a:r>
          </a:p>
        </p:txBody>
      </p:sp>
      <p:sp>
        <p:nvSpPr>
          <p:cNvPr id="4102" name="Rectangle 6"/>
          <p:cNvSpPr>
            <a:spLocks noGrp="1" noChangeArrowheads="1"/>
          </p:cNvSpPr>
          <p:nvPr>
            <p:ph type="body" sz="half" idx="2"/>
          </p:nvPr>
        </p:nvSpPr>
        <p:spPr/>
        <p:txBody>
          <a:bodyPr/>
          <a:lstStyle/>
          <a:p>
            <a:pPr>
              <a:buFont typeface="Wingdings" pitchFamily="2" charset="2"/>
              <a:buNone/>
            </a:pPr>
            <a:r>
              <a:rPr lang="ru-RU" sz="2800" dirty="0"/>
              <a:t>Система уроков литературы в 9 классе</a:t>
            </a:r>
          </a:p>
        </p:txBody>
      </p:sp>
      <p:pic>
        <p:nvPicPr>
          <p:cNvPr id="4103" name="Picture 7" descr="Грибоедов"/>
          <p:cNvPicPr>
            <a:picLocks noGrp="1" noChangeAspect="1" noChangeArrowheads="1"/>
          </p:cNvPicPr>
          <p:nvPr>
            <p:ph sz="half" idx="1"/>
          </p:nvPr>
        </p:nvPicPr>
        <p:blipFill>
          <a:blip r:embed="rId2" cstate="print"/>
          <a:srcRect/>
          <a:stretch>
            <a:fillRect/>
          </a:stretch>
        </p:blipFill>
        <p:spPr>
          <a:xfrm>
            <a:off x="903289" y="1905000"/>
            <a:ext cx="2934752" cy="4225925"/>
          </a:xfrm>
          <a:prstGeom prst="rect">
            <a:avLst/>
          </a:prstGeom>
          <a:ln>
            <a:noFill/>
          </a:ln>
          <a:effectLst>
            <a:softEdge rad="112500"/>
          </a:effectLst>
        </p:spPr>
      </p:pic>
    </p:spTree>
  </p:cSld>
  <p:clrMapOvr>
    <a:masterClrMapping/>
  </p:clrMapOvr>
  <p:transition>
    <p:diamon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Молчалин</a:t>
            </a:r>
            <a:endParaRPr lang="ru-RU" dirty="0"/>
          </a:p>
        </p:txBody>
      </p:sp>
      <p:sp>
        <p:nvSpPr>
          <p:cNvPr id="3" name="Содержимое 2"/>
          <p:cNvSpPr>
            <a:spLocks noGrp="1"/>
          </p:cNvSpPr>
          <p:nvPr>
            <p:ph sz="half" idx="1"/>
          </p:nvPr>
        </p:nvSpPr>
        <p:spPr>
          <a:xfrm>
            <a:off x="457200" y="1600200"/>
            <a:ext cx="5334000" cy="4530725"/>
          </a:xfrm>
        </p:spPr>
        <p:txBody>
          <a:bodyPr/>
          <a:lstStyle/>
          <a:p>
            <a:r>
              <a:rPr lang="ru-RU" sz="1800" dirty="0" smtClean="0"/>
              <a:t>Догадок о прототипе </a:t>
            </a:r>
            <a:r>
              <a:rPr lang="ru-RU" sz="1800" i="1" dirty="0" smtClean="0"/>
              <a:t>Молчалина</a:t>
            </a:r>
            <a:r>
              <a:rPr lang="ru-RU" sz="1800" dirty="0" smtClean="0"/>
              <a:t> современниками высказано много. В. В. </a:t>
            </a:r>
            <a:r>
              <a:rPr lang="ru-RU" sz="1800" dirty="0" err="1" smtClean="0"/>
              <a:t>Каллаш</a:t>
            </a:r>
            <a:r>
              <a:rPr lang="ru-RU" sz="1800" dirty="0" smtClean="0"/>
              <a:t> сообщил, что на полях одной старинной рукописи «Горя от ума» им был назван некто </a:t>
            </a:r>
            <a:r>
              <a:rPr lang="ru-RU" sz="1800" dirty="0" err="1" smtClean="0"/>
              <a:t>Полуденский</a:t>
            </a:r>
            <a:r>
              <a:rPr lang="ru-RU" sz="1800" dirty="0" smtClean="0"/>
              <a:t>, секретарь почетного опекуна Лунина. Кроме этого свидетельства мы располагаем еще только одним глухим указанием А. Н. Веселовского: «Молчалин срисован с одного усердного посетителя всех знатных прихожих, умершего уже давно в сане почетного опекуна». </a:t>
            </a:r>
          </a:p>
          <a:p>
            <a:endParaRPr lang="ru-RU" sz="1800" dirty="0"/>
          </a:p>
        </p:txBody>
      </p:sp>
      <p:pic>
        <p:nvPicPr>
          <p:cNvPr id="5" name="Содержимое 4" descr="Молчалин (2).jpg"/>
          <p:cNvPicPr>
            <a:picLocks noGrp="1" noChangeAspect="1"/>
          </p:cNvPicPr>
          <p:nvPr>
            <p:ph sz="half" idx="2"/>
          </p:nvPr>
        </p:nvPicPr>
        <p:blipFill>
          <a:blip r:embed="rId2" cstate="print"/>
          <a:stretch>
            <a:fillRect/>
          </a:stretch>
        </p:blipFill>
        <p:spPr>
          <a:xfrm>
            <a:off x="6019800" y="304800"/>
            <a:ext cx="2706624" cy="3657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diamon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Чацкий</a:t>
            </a:r>
            <a:endParaRPr lang="ru-RU" dirty="0"/>
          </a:p>
        </p:txBody>
      </p:sp>
      <p:sp>
        <p:nvSpPr>
          <p:cNvPr id="3" name="Содержимое 2"/>
          <p:cNvSpPr>
            <a:spLocks noGrp="1"/>
          </p:cNvSpPr>
          <p:nvPr>
            <p:ph sz="half" idx="1"/>
          </p:nvPr>
        </p:nvSpPr>
        <p:spPr>
          <a:xfrm>
            <a:off x="2209800" y="1676400"/>
            <a:ext cx="4038600" cy="4530725"/>
          </a:xfrm>
        </p:spPr>
        <p:txBody>
          <a:bodyPr/>
          <a:lstStyle/>
          <a:p>
            <a:r>
              <a:rPr lang="ru-RU" sz="1800" dirty="0" smtClean="0"/>
              <a:t>Лицом, на которое указывали как на прототип </a:t>
            </a:r>
            <a:r>
              <a:rPr lang="ru-RU" sz="1800" i="1" dirty="0" smtClean="0"/>
              <a:t>Чацкого</a:t>
            </a:r>
            <a:r>
              <a:rPr lang="ru-RU" sz="1800" dirty="0" smtClean="0"/>
              <a:t>, был </a:t>
            </a:r>
            <a:r>
              <a:rPr lang="ru-RU" sz="1800" dirty="0" smtClean="0">
                <a:hlinkClick r:id="rId2"/>
              </a:rPr>
              <a:t>П. Я. Чаадаев</a:t>
            </a:r>
            <a:r>
              <a:rPr lang="ru-RU" sz="1800" dirty="0" smtClean="0"/>
              <a:t>. </a:t>
            </a:r>
            <a:r>
              <a:rPr lang="ru-RU" sz="1800" dirty="0" smtClean="0">
                <a:hlinkClick r:id="rId2"/>
              </a:rPr>
              <a:t>Пушкин</a:t>
            </a:r>
            <a:r>
              <a:rPr lang="ru-RU" sz="1800" dirty="0" smtClean="0"/>
              <a:t> писал </a:t>
            </a:r>
            <a:r>
              <a:rPr lang="ru-RU" sz="1800" dirty="0" smtClean="0">
                <a:hlinkClick r:id="rId2"/>
              </a:rPr>
              <a:t>П. А. Вяземскому</a:t>
            </a:r>
            <a:r>
              <a:rPr lang="ru-RU" sz="1800" dirty="0" smtClean="0"/>
              <a:t>: «Что такое Грибоедов? Мне сказывали, что он написал комедию на </a:t>
            </a:r>
            <a:r>
              <a:rPr lang="ru-RU" sz="1800" dirty="0" err="1" smtClean="0"/>
              <a:t>Чедаева</a:t>
            </a:r>
            <a:r>
              <a:rPr lang="ru-RU" sz="1800" dirty="0" smtClean="0"/>
              <a:t>; в теперешних обстоятельствах это чрезвычайно благородно с его стороны» . Но сближение Чацкого с </a:t>
            </a:r>
            <a:r>
              <a:rPr lang="ru-RU" sz="1800" dirty="0" smtClean="0">
                <a:hlinkClick r:id="rId2"/>
              </a:rPr>
              <a:t>Чаадаевым</a:t>
            </a:r>
            <a:r>
              <a:rPr lang="ru-RU" sz="1800" dirty="0" smtClean="0"/>
              <a:t> сохранилось в устной, потом в печатной традиции.</a:t>
            </a:r>
            <a:endParaRPr lang="ru-RU" sz="1800" dirty="0"/>
          </a:p>
        </p:txBody>
      </p:sp>
      <p:pic>
        <p:nvPicPr>
          <p:cNvPr id="5" name="Содержимое 4" descr="Чацкий (2).jpg"/>
          <p:cNvPicPr>
            <a:picLocks noGrp="1" noChangeAspect="1"/>
          </p:cNvPicPr>
          <p:nvPr>
            <p:ph sz="half" idx="2"/>
          </p:nvPr>
        </p:nvPicPr>
        <p:blipFill>
          <a:blip r:embed="rId3" cstate="print"/>
          <a:stretch>
            <a:fillRect/>
          </a:stretch>
        </p:blipFill>
        <p:spPr>
          <a:xfrm>
            <a:off x="6172200" y="228600"/>
            <a:ext cx="2639568" cy="3657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Рисунок 5" descr="Чаадаев0001.jpg"/>
          <p:cNvPicPr>
            <a:picLocks noChangeAspect="1"/>
          </p:cNvPicPr>
          <p:nvPr/>
        </p:nvPicPr>
        <p:blipFill>
          <a:blip r:embed="rId4" cstate="print"/>
          <a:stretch>
            <a:fillRect/>
          </a:stretch>
        </p:blipFill>
        <p:spPr>
          <a:xfrm>
            <a:off x="152400" y="228600"/>
            <a:ext cx="2209800" cy="315244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Чацкий</a:t>
            </a:r>
            <a:endParaRPr lang="ru-RU" dirty="0"/>
          </a:p>
        </p:txBody>
      </p:sp>
      <p:sp>
        <p:nvSpPr>
          <p:cNvPr id="3" name="Содержимое 2"/>
          <p:cNvSpPr>
            <a:spLocks noGrp="1"/>
          </p:cNvSpPr>
          <p:nvPr>
            <p:ph sz="half" idx="1"/>
          </p:nvPr>
        </p:nvSpPr>
        <p:spPr>
          <a:xfrm>
            <a:off x="2438400" y="1524000"/>
            <a:ext cx="4038600" cy="4530725"/>
          </a:xfrm>
        </p:spPr>
        <p:txBody>
          <a:bodyPr/>
          <a:lstStyle/>
          <a:p>
            <a:r>
              <a:rPr lang="ru-RU" sz="1800" dirty="0" smtClean="0"/>
              <a:t>Развернута аргументация об отражении в образе Чацкого характера и биографии </a:t>
            </a:r>
            <a:r>
              <a:rPr lang="ru-RU" sz="1800" dirty="0" smtClean="0">
                <a:hlinkClick r:id="rId2"/>
              </a:rPr>
              <a:t>В. К. Кюхельбекера</a:t>
            </a:r>
            <a:r>
              <a:rPr lang="ru-RU" sz="1800" dirty="0" smtClean="0"/>
              <a:t>. О значении </a:t>
            </a:r>
            <a:r>
              <a:rPr lang="ru-RU" sz="1800" dirty="0" smtClean="0">
                <a:hlinkClick r:id="rId2"/>
              </a:rPr>
              <a:t>Кюхельбекера</a:t>
            </a:r>
            <a:r>
              <a:rPr lang="ru-RU" sz="1800" dirty="0" smtClean="0"/>
              <a:t>, вернувшегося из-за границы, опального, неудачливого — для конструирования образа Чацкого и деталей «Горя от ума» Ю. Н. Тынянов писал также в статье «Французские отношения Кюхельбекера»  </a:t>
            </a:r>
          </a:p>
          <a:p>
            <a:endParaRPr lang="ru-RU" sz="1800" dirty="0"/>
          </a:p>
        </p:txBody>
      </p:sp>
      <p:pic>
        <p:nvPicPr>
          <p:cNvPr id="5" name="Содержимое 4" descr="Чацкий МХАТ.jpg"/>
          <p:cNvPicPr>
            <a:picLocks noGrp="1" noChangeAspect="1"/>
          </p:cNvPicPr>
          <p:nvPr>
            <p:ph sz="half" idx="2"/>
          </p:nvPr>
        </p:nvPicPr>
        <p:blipFill>
          <a:blip r:embed="rId3" cstate="print"/>
          <a:stretch>
            <a:fillRect/>
          </a:stretch>
        </p:blipFill>
        <p:spPr>
          <a:xfrm>
            <a:off x="228600" y="228600"/>
            <a:ext cx="2099507" cy="352266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Рисунок 5" descr="Кюхельбекер.jpg"/>
          <p:cNvPicPr>
            <a:picLocks noChangeAspect="1"/>
          </p:cNvPicPr>
          <p:nvPr/>
        </p:nvPicPr>
        <p:blipFill>
          <a:blip r:embed="rId4" cstate="print"/>
          <a:stretch>
            <a:fillRect/>
          </a:stretch>
        </p:blipFill>
        <p:spPr>
          <a:xfrm>
            <a:off x="6553200" y="304800"/>
            <a:ext cx="2401824" cy="3657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TextBox 6"/>
          <p:cNvSpPr txBox="1"/>
          <p:nvPr/>
        </p:nvSpPr>
        <p:spPr>
          <a:xfrm>
            <a:off x="0" y="3733800"/>
            <a:ext cx="2667000" cy="461665"/>
          </a:xfrm>
          <a:prstGeom prst="rect">
            <a:avLst/>
          </a:prstGeom>
          <a:noFill/>
        </p:spPr>
        <p:txBody>
          <a:bodyPr wrap="square" rtlCol="0">
            <a:spAutoFit/>
          </a:bodyPr>
          <a:lstStyle/>
          <a:p>
            <a:pPr algn="ctr"/>
            <a:r>
              <a:rPr lang="ru-RU" b="1" dirty="0" smtClean="0"/>
              <a:t>Чацкий – Качалов. Постановка МХАТА</a:t>
            </a:r>
            <a:endParaRPr lang="ru-RU" b="1" dirty="0"/>
          </a:p>
        </p:txBody>
      </p:sp>
    </p:spTree>
  </p:cSld>
  <p:clrMapOvr>
    <a:masterClrMapping/>
  </p:clrMapOvr>
  <p:transition>
    <p:diamon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Чацкий</a:t>
            </a:r>
            <a:endParaRPr lang="ru-RU" dirty="0"/>
          </a:p>
        </p:txBody>
      </p:sp>
      <p:sp>
        <p:nvSpPr>
          <p:cNvPr id="3" name="Содержимое 2"/>
          <p:cNvSpPr>
            <a:spLocks noGrp="1"/>
          </p:cNvSpPr>
          <p:nvPr>
            <p:ph sz="half" idx="1"/>
          </p:nvPr>
        </p:nvSpPr>
        <p:spPr>
          <a:xfrm>
            <a:off x="2667000" y="1295400"/>
            <a:ext cx="3962400" cy="4530725"/>
          </a:xfrm>
        </p:spPr>
        <p:txBody>
          <a:bodyPr/>
          <a:lstStyle/>
          <a:p>
            <a:r>
              <a:rPr lang="ru-RU" sz="1800" dirty="0" smtClean="0"/>
              <a:t>Несомненно, что в образе Чацкого отразились подлинные черты характера и воззрений самого </a:t>
            </a:r>
            <a:r>
              <a:rPr lang="ru-RU" sz="1800" dirty="0" err="1" smtClean="0"/>
              <a:t>Грибоедова</a:t>
            </a:r>
            <a:r>
              <a:rPr lang="ru-RU" sz="1800" dirty="0" smtClean="0"/>
              <a:t>, каким он рисуется в его переписке и в воспоминаниях современников: горячий, порывистый, подчас резкий и независимый. В речи Чацкого Грибоедов вложил все лучшее, что сам думал и чувствовал. Можно с несомненностью сказать, что взгляды Чацкого на бюрократию, жестокости крепостного права, подражание иноземцам и т.п. — подлинные взгляды </a:t>
            </a:r>
            <a:r>
              <a:rPr lang="ru-RU" sz="1800" dirty="0" err="1" smtClean="0"/>
              <a:t>Грибоедова</a:t>
            </a:r>
            <a:r>
              <a:rPr lang="ru-RU" sz="1800" dirty="0" smtClean="0"/>
              <a:t>. </a:t>
            </a:r>
            <a:endParaRPr lang="ru-RU" sz="1800" dirty="0"/>
          </a:p>
        </p:txBody>
      </p:sp>
      <p:pic>
        <p:nvPicPr>
          <p:cNvPr id="5" name="Содержимое 4" descr="чацкий меньшиков2.jpg"/>
          <p:cNvPicPr>
            <a:picLocks noGrp="1" noChangeAspect="1"/>
          </p:cNvPicPr>
          <p:nvPr>
            <p:ph sz="half" idx="2"/>
          </p:nvPr>
        </p:nvPicPr>
        <p:blipFill>
          <a:blip r:embed="rId2" cstate="print"/>
          <a:stretch>
            <a:fillRect/>
          </a:stretch>
        </p:blipFill>
        <p:spPr>
          <a:xfrm>
            <a:off x="6629400" y="304800"/>
            <a:ext cx="2311400" cy="3235960"/>
          </a:xfrm>
          <a:prstGeom prst="rect">
            <a:avLst/>
          </a:prstGeom>
          <a:ln w="88900" cap="sq" cmpd="thickThin">
            <a:solidFill>
              <a:srgbClr val="000000"/>
            </a:solidFill>
            <a:prstDash val="solid"/>
            <a:miter lim="800000"/>
          </a:ln>
          <a:effectLst>
            <a:innerShdw blurRad="76200">
              <a:srgbClr val="000000"/>
            </a:innerShdw>
          </a:effectLst>
        </p:spPr>
      </p:pic>
      <p:sp>
        <p:nvSpPr>
          <p:cNvPr id="6" name="TextBox 5"/>
          <p:cNvSpPr txBox="1"/>
          <p:nvPr/>
        </p:nvSpPr>
        <p:spPr>
          <a:xfrm>
            <a:off x="6400800" y="4038600"/>
            <a:ext cx="2514600" cy="461665"/>
          </a:xfrm>
          <a:prstGeom prst="rect">
            <a:avLst/>
          </a:prstGeom>
          <a:noFill/>
        </p:spPr>
        <p:txBody>
          <a:bodyPr wrap="square" rtlCol="0">
            <a:spAutoFit/>
          </a:bodyPr>
          <a:lstStyle/>
          <a:p>
            <a:pPr algn="ctr"/>
            <a:r>
              <a:rPr lang="ru-RU" b="1" dirty="0" smtClean="0"/>
              <a:t>В роли Чацкого Олег Меншиков</a:t>
            </a:r>
            <a:endParaRPr lang="ru-RU" b="1" dirty="0"/>
          </a:p>
        </p:txBody>
      </p:sp>
      <p:pic>
        <p:nvPicPr>
          <p:cNvPr id="7" name="Рисунок 6" descr="Грибоедов.gif"/>
          <p:cNvPicPr>
            <a:picLocks noChangeAspect="1"/>
          </p:cNvPicPr>
          <p:nvPr/>
        </p:nvPicPr>
        <p:blipFill>
          <a:blip r:embed="rId3" cstate="print"/>
          <a:stretch>
            <a:fillRect/>
          </a:stretch>
        </p:blipFill>
        <p:spPr>
          <a:xfrm>
            <a:off x="228600" y="304800"/>
            <a:ext cx="2397125" cy="287655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p:diamon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Скалозуб</a:t>
            </a:r>
            <a:endParaRPr lang="ru-RU" dirty="0"/>
          </a:p>
        </p:txBody>
      </p:sp>
      <p:sp>
        <p:nvSpPr>
          <p:cNvPr id="3" name="Содержимое 2"/>
          <p:cNvSpPr>
            <a:spLocks noGrp="1"/>
          </p:cNvSpPr>
          <p:nvPr>
            <p:ph sz="half" idx="1"/>
          </p:nvPr>
        </p:nvSpPr>
        <p:spPr>
          <a:xfrm>
            <a:off x="3200400" y="1447800"/>
            <a:ext cx="5943600" cy="4530725"/>
          </a:xfrm>
        </p:spPr>
        <p:txBody>
          <a:bodyPr/>
          <a:lstStyle/>
          <a:p>
            <a:r>
              <a:rPr lang="ru-RU" sz="1800" dirty="0" smtClean="0"/>
              <a:t>Яркая типичность образа </a:t>
            </a:r>
            <a:r>
              <a:rPr lang="ru-RU" sz="1800" i="1" dirty="0" smtClean="0"/>
              <a:t>Скалозуба</a:t>
            </a:r>
            <a:r>
              <a:rPr lang="ru-RU" sz="1800" dirty="0" smtClean="0"/>
              <a:t> поощряла современников к бесконечным предположениям о его оригинале. Смутное московское предание считало таковым Сергея Александровича Римского-Корсакова, женившегося на Софье Алексеевне </a:t>
            </a:r>
            <a:r>
              <a:rPr lang="ru-RU" sz="1800" dirty="0" err="1" smtClean="0"/>
              <a:t>Грибоедовой</a:t>
            </a:r>
            <a:r>
              <a:rPr lang="ru-RU" sz="1800" dirty="0" smtClean="0"/>
              <a:t>, которую в свою очередь называли прототипом Софьи Фамусовой. </a:t>
            </a:r>
          </a:p>
          <a:p>
            <a:r>
              <a:rPr lang="ru-RU" sz="1800" dirty="0" smtClean="0"/>
              <a:t>По другой версии, оригиналом Скалозуба следует считать полковника (или генерала) Фролова.</a:t>
            </a:r>
          </a:p>
          <a:p>
            <a:r>
              <a:rPr lang="ru-RU" sz="1800" dirty="0" smtClean="0"/>
              <a:t>Третьи называли прототипом Скалозуба И. Н. Скобелева. </a:t>
            </a:r>
          </a:p>
          <a:p>
            <a:endParaRPr lang="ru-RU" sz="1800" dirty="0"/>
          </a:p>
        </p:txBody>
      </p:sp>
      <p:pic>
        <p:nvPicPr>
          <p:cNvPr id="5" name="Содержимое 4" descr="скалозуб 2.jpg"/>
          <p:cNvPicPr>
            <a:picLocks noGrp="1" noChangeAspect="1"/>
          </p:cNvPicPr>
          <p:nvPr>
            <p:ph sz="half" idx="2"/>
          </p:nvPr>
        </p:nvPicPr>
        <p:blipFill>
          <a:blip r:embed="rId2" cstate="print"/>
          <a:stretch>
            <a:fillRect/>
          </a:stretch>
        </p:blipFill>
        <p:spPr>
          <a:xfrm>
            <a:off x="457200" y="304800"/>
            <a:ext cx="2753106" cy="395723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TextBox 5"/>
          <p:cNvSpPr txBox="1"/>
          <p:nvPr/>
        </p:nvSpPr>
        <p:spPr>
          <a:xfrm>
            <a:off x="304800" y="4724400"/>
            <a:ext cx="8610600" cy="2031325"/>
          </a:xfrm>
          <a:prstGeom prst="rect">
            <a:avLst/>
          </a:prstGeom>
          <a:noFill/>
        </p:spPr>
        <p:txBody>
          <a:bodyPr wrap="square" rtlCol="0">
            <a:spAutoFit/>
          </a:bodyPr>
          <a:lstStyle/>
          <a:p>
            <a:r>
              <a:rPr lang="ru-RU" sz="1800" dirty="0" smtClean="0"/>
              <a:t>А. Н. Веселовский заявляет: «Сергей Сергеевич Скалозуб, воплотивший в себе тип </a:t>
            </a:r>
            <a:r>
              <a:rPr lang="ru-RU" sz="1800" dirty="0" err="1" smtClean="0"/>
              <a:t>фрунтовика-служаки</a:t>
            </a:r>
            <a:r>
              <a:rPr lang="ru-RU" sz="1800" dirty="0" smtClean="0"/>
              <a:t>, какими кишели в то время войска, разумеется, снят с натуры и, хотя потом подновлен несколькими чертами, взятыми у одной определенной личности (именно дивизионного генерала </a:t>
            </a:r>
            <a:r>
              <a:rPr lang="ru-RU" sz="1800" dirty="0" err="1" smtClean="0"/>
              <a:t>Фр-л-ва</a:t>
            </a:r>
            <a:r>
              <a:rPr lang="ru-RU" sz="1800" dirty="0" smtClean="0"/>
              <a:t>), представляет как бы собирательный характер, в котором обрисован целый класс подобных людей». </a:t>
            </a:r>
          </a:p>
          <a:p>
            <a:endParaRPr lang="ru-RU" sz="1800" dirty="0"/>
          </a:p>
        </p:txBody>
      </p:sp>
    </p:spTree>
  </p:cSld>
  <p:clrMapOvr>
    <a:masterClrMapping/>
  </p:clrMapOvr>
  <p:transition>
    <p:diamon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Хлёстова</a:t>
            </a:r>
            <a:endParaRPr lang="ru-RU" dirty="0"/>
          </a:p>
        </p:txBody>
      </p:sp>
      <p:sp>
        <p:nvSpPr>
          <p:cNvPr id="3" name="Содержимое 2"/>
          <p:cNvSpPr>
            <a:spLocks noGrp="1"/>
          </p:cNvSpPr>
          <p:nvPr>
            <p:ph sz="half" idx="1"/>
          </p:nvPr>
        </p:nvSpPr>
        <p:spPr>
          <a:xfrm>
            <a:off x="381000" y="1219200"/>
            <a:ext cx="5105400" cy="4530725"/>
          </a:xfrm>
        </p:spPr>
        <p:txBody>
          <a:bodyPr/>
          <a:lstStyle/>
          <a:p>
            <a:r>
              <a:rPr lang="ru-RU" sz="1800" dirty="0" smtClean="0"/>
              <a:t>Наиболее единодушны современники и историки в определении прототипа Анфисы Ниловны </a:t>
            </a:r>
            <a:r>
              <a:rPr lang="ru-RU" sz="1800" i="1" dirty="0" err="1" smtClean="0"/>
              <a:t>Хлёстовой</a:t>
            </a:r>
            <a:r>
              <a:rPr lang="ru-RU" sz="1800" dirty="0" smtClean="0"/>
              <a:t>. Ее оригиналом называют Настасью Дмитриевну Офросимову, большую московскую барыню, известную своим умом, крутым характером, откровенностью и причудами. Она была чрезвычайно популярна в большом обществе </a:t>
            </a:r>
            <a:r>
              <a:rPr lang="ru-RU" sz="1800" dirty="0" err="1" smtClean="0"/>
              <a:t>допожарной</a:t>
            </a:r>
            <a:r>
              <a:rPr lang="ru-RU" sz="1800" dirty="0" smtClean="0"/>
              <a:t> Москвы, и о ней сохранилось много рассказов и анекдотов.</a:t>
            </a:r>
            <a:endParaRPr lang="ru-RU" sz="1800" dirty="0"/>
          </a:p>
        </p:txBody>
      </p:sp>
      <p:pic>
        <p:nvPicPr>
          <p:cNvPr id="5" name="Содержимое 4" descr="Хлёстова.jpg"/>
          <p:cNvPicPr>
            <a:picLocks noGrp="1" noChangeAspect="1"/>
          </p:cNvPicPr>
          <p:nvPr>
            <p:ph sz="half" idx="2"/>
          </p:nvPr>
        </p:nvPicPr>
        <p:blipFill>
          <a:blip r:embed="rId2" cstate="print"/>
          <a:stretch>
            <a:fillRect/>
          </a:stretch>
        </p:blipFill>
        <p:spPr>
          <a:xfrm>
            <a:off x="6096000" y="304801"/>
            <a:ext cx="2881122" cy="400155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TextBox 5"/>
          <p:cNvSpPr txBox="1"/>
          <p:nvPr/>
        </p:nvSpPr>
        <p:spPr>
          <a:xfrm>
            <a:off x="304800" y="4419600"/>
            <a:ext cx="8534400" cy="2031325"/>
          </a:xfrm>
          <a:prstGeom prst="rect">
            <a:avLst/>
          </a:prstGeom>
          <a:noFill/>
        </p:spPr>
        <p:txBody>
          <a:bodyPr wrap="square" rtlCol="0">
            <a:spAutoFit/>
          </a:bodyPr>
          <a:lstStyle/>
          <a:p>
            <a:r>
              <a:rPr lang="ru-RU" sz="1400" b="1" dirty="0" smtClean="0"/>
              <a:t>«</a:t>
            </a:r>
            <a:r>
              <a:rPr lang="ru-RU" sz="1400" b="1" dirty="0" err="1" smtClean="0"/>
              <a:t>Старуху-Хлёстову</a:t>
            </a:r>
            <a:r>
              <a:rPr lang="ru-RU" sz="1400" b="1" dirty="0" smtClean="0"/>
              <a:t> я хорошо помню,— пишет другой мемуарист: — это была Настасья </a:t>
            </a:r>
            <a:r>
              <a:rPr lang="ru-RU" sz="1400" b="1" dirty="0" err="1" smtClean="0"/>
              <a:t>Дмитриевиа</a:t>
            </a:r>
            <a:r>
              <a:rPr lang="ru-RU" sz="1400" b="1" dirty="0" smtClean="0"/>
              <a:t> Офросимова; &lt;...&gt; ее же под именем Марии Дмитриевны Ахросимовой, описал в «Войне и мире» граф Л. Н. Толстой. Офросимова строго блюла порядок и благочиние в церкви, запрещала разговоры, громко бранила дьячков за непристойное пение, или за нерасторопность в служении; </a:t>
            </a:r>
            <a:r>
              <a:rPr lang="ru-RU" sz="1400" b="1" dirty="0" err="1" smtClean="0"/>
              <a:t>дирала</a:t>
            </a:r>
            <a:r>
              <a:rPr lang="ru-RU" sz="1400" b="1" dirty="0" smtClean="0"/>
              <a:t> за уши (как Чацкого) мальчиков, выходивших со свечами при чтении Евангелия и ходивших с тарелочкою за свечным старостой, держала в </a:t>
            </a:r>
            <a:r>
              <a:rPr lang="ru-RU" sz="1400" b="1" dirty="0" err="1" smtClean="0"/>
              <a:t>решпекте</a:t>
            </a:r>
            <a:r>
              <a:rPr lang="ru-RU" sz="1400" b="1" dirty="0" smtClean="0"/>
              <a:t> и просвирню. К кресту Офросимова всегда подходила первою, раз послала она дьячка к незнакомой ей даме, которая крестилась в перчатке, громко, на всю церковь, дав ему приказание: "Скажи ей, чтоб сняла собачью шкуру!"» </a:t>
            </a:r>
            <a:endParaRPr lang="ru-RU" sz="1400" b="1" dirty="0"/>
          </a:p>
        </p:txBody>
      </p:sp>
    </p:spTree>
  </p:cSld>
  <p:clrMapOvr>
    <a:masterClrMapping/>
  </p:clrMapOvr>
  <p:transition>
    <p:diamon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Репетилов</a:t>
            </a:r>
            <a:endParaRPr lang="ru-RU" dirty="0"/>
          </a:p>
        </p:txBody>
      </p:sp>
      <p:sp>
        <p:nvSpPr>
          <p:cNvPr id="3" name="Содержимое 2"/>
          <p:cNvSpPr>
            <a:spLocks noGrp="1"/>
          </p:cNvSpPr>
          <p:nvPr>
            <p:ph sz="half" idx="1"/>
          </p:nvPr>
        </p:nvSpPr>
        <p:spPr>
          <a:xfrm>
            <a:off x="2514600" y="1295400"/>
            <a:ext cx="6400800" cy="4530725"/>
          </a:xfrm>
        </p:spPr>
        <p:txBody>
          <a:bodyPr/>
          <a:lstStyle/>
          <a:p>
            <a:r>
              <a:rPr lang="ru-RU" sz="1800" dirty="0" smtClean="0"/>
              <a:t>По сообщению А. Н. Веселовского, оригиналом </a:t>
            </a:r>
            <a:r>
              <a:rPr lang="ru-RU" sz="1800" i="1" dirty="0" smtClean="0"/>
              <a:t>Репетилова</a:t>
            </a:r>
            <a:r>
              <a:rPr lang="ru-RU" sz="1800" dirty="0" smtClean="0"/>
              <a:t> (от лат.: </a:t>
            </a:r>
            <a:r>
              <a:rPr lang="ru-RU" sz="1800" dirty="0" err="1" smtClean="0"/>
              <a:t>repeto</a:t>
            </a:r>
            <a:r>
              <a:rPr lang="ru-RU" sz="1800" dirty="0" smtClean="0"/>
              <a:t> — повторяю) послужил </a:t>
            </a:r>
            <a:r>
              <a:rPr lang="ru-RU" sz="1800" dirty="0" smtClean="0">
                <a:hlinkClick r:id="rId2"/>
              </a:rPr>
              <a:t>Николай Александрович Шатилов</a:t>
            </a:r>
            <a:r>
              <a:rPr lang="ru-RU" sz="1800" dirty="0" smtClean="0"/>
              <a:t>, с которым Грибоедов служил в Московском гусарском, а потом в Иркутском гусарском полку. «Господин этот, по словам </a:t>
            </a:r>
            <a:r>
              <a:rPr lang="ru-RU" sz="1800" dirty="0" smtClean="0">
                <a:hlinkClick r:id="rId2"/>
              </a:rPr>
              <a:t>Бегичева</a:t>
            </a:r>
            <a:r>
              <a:rPr lang="ru-RU" sz="1800" dirty="0" smtClean="0"/>
              <a:t>, был добрый малый, очень пустой и одержимый несчастной страстью </a:t>
            </a:r>
            <a:r>
              <a:rPr lang="ru-RU" sz="1800" dirty="0" err="1" smtClean="0"/>
              <a:t>безпрестанно</a:t>
            </a:r>
            <a:r>
              <a:rPr lang="ru-RU" sz="1800" dirty="0" smtClean="0"/>
              <a:t> острить и говорить каламбуры. Этим наконец он так надоел </a:t>
            </a:r>
            <a:r>
              <a:rPr lang="ru-RU" sz="1800" dirty="0" err="1" smtClean="0"/>
              <a:t>Грибоедову</a:t>
            </a:r>
            <a:r>
              <a:rPr lang="ru-RU" sz="1800" dirty="0" smtClean="0"/>
              <a:t>, что тот купил альманах анекдотов </a:t>
            </a:r>
            <a:r>
              <a:rPr lang="ru-RU" sz="1800" dirty="0" err="1" smtClean="0"/>
              <a:t>Биевра</a:t>
            </a:r>
            <a:r>
              <a:rPr lang="ru-RU" sz="1800" dirty="0" smtClean="0"/>
              <a:t> и как только тот каламбур, к нему сейчас обращался с вопросом: ,,На какой странице?" — Свое, ей богу, свое,— отвечал он всегда.</a:t>
            </a:r>
            <a:endParaRPr lang="ru-RU" sz="1800" dirty="0"/>
          </a:p>
        </p:txBody>
      </p:sp>
      <p:pic>
        <p:nvPicPr>
          <p:cNvPr id="5" name="Содержимое 4" descr="репетилов.jpg"/>
          <p:cNvPicPr>
            <a:picLocks noGrp="1" noChangeAspect="1"/>
          </p:cNvPicPr>
          <p:nvPr>
            <p:ph sz="half" idx="2"/>
          </p:nvPr>
        </p:nvPicPr>
        <p:blipFill>
          <a:blip r:embed="rId3" cstate="print"/>
          <a:stretch>
            <a:fillRect/>
          </a:stretch>
        </p:blipFill>
        <p:spPr>
          <a:xfrm>
            <a:off x="228601" y="152401"/>
            <a:ext cx="2362200" cy="35433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diamon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Загорецкий</a:t>
            </a:r>
            <a:endParaRPr lang="ru-RU" dirty="0"/>
          </a:p>
        </p:txBody>
      </p:sp>
      <p:sp>
        <p:nvSpPr>
          <p:cNvPr id="3" name="Содержимое 2"/>
          <p:cNvSpPr>
            <a:spLocks noGrp="1"/>
          </p:cNvSpPr>
          <p:nvPr>
            <p:ph sz="half" idx="1"/>
          </p:nvPr>
        </p:nvSpPr>
        <p:spPr>
          <a:xfrm>
            <a:off x="457200" y="1219200"/>
            <a:ext cx="5486400" cy="4911725"/>
          </a:xfrm>
        </p:spPr>
        <p:txBody>
          <a:bodyPr/>
          <a:lstStyle/>
          <a:p>
            <a:r>
              <a:rPr lang="ru-RU" sz="1800" dirty="0" smtClean="0"/>
              <a:t>В указаниях на оригиналы </a:t>
            </a:r>
            <a:r>
              <a:rPr lang="ru-RU" sz="1800" i="1" dirty="0" err="1" smtClean="0"/>
              <a:t>Загорецкого</a:t>
            </a:r>
            <a:r>
              <a:rPr lang="ru-RU" sz="1800" dirty="0" smtClean="0"/>
              <a:t> имеется несколько вариантов. И. Д. Гарусов, специально собиравший на этот счет сведения, писал, что «одни признавали в нем только что начинавшего свою карьеру, ловко втиравшегося в знать, не брезгавшего никакими средствами для наживы московского и ярославского откупщика </a:t>
            </a:r>
            <a:r>
              <a:rPr lang="ru-RU" sz="1800" dirty="0" err="1" smtClean="0"/>
              <a:t>А-ва</a:t>
            </a:r>
            <a:r>
              <a:rPr lang="ru-RU" sz="1800" dirty="0" smtClean="0"/>
              <a:t> &lt;...&gt;, </a:t>
            </a:r>
          </a:p>
          <a:p>
            <a:r>
              <a:rPr lang="ru-RU" sz="1800" dirty="0" smtClean="0"/>
              <a:t>другие видели в нем тоже откупщика, по московского, *-</a:t>
            </a:r>
            <a:r>
              <a:rPr lang="ru-RU" sz="1800" dirty="0" err="1" smtClean="0"/>
              <a:t>ва</a:t>
            </a:r>
            <a:r>
              <a:rPr lang="ru-RU" sz="1800" dirty="0" smtClean="0"/>
              <a:t>, впоследствии ставшего крупным капиталистом. </a:t>
            </a:r>
          </a:p>
          <a:p>
            <a:r>
              <a:rPr lang="ru-RU" sz="1800" dirty="0" smtClean="0"/>
              <a:t>Третьи думали, что выведен в </a:t>
            </a:r>
            <a:r>
              <a:rPr lang="ru-RU" sz="1800" dirty="0" err="1" smtClean="0"/>
              <a:t>Загорецком</a:t>
            </a:r>
            <a:r>
              <a:rPr lang="ru-RU" sz="1800" dirty="0" smtClean="0"/>
              <a:t> один из содержателей игорных домов, шулер, обыгрывавший всех наверняка...»</a:t>
            </a:r>
            <a:endParaRPr lang="ru-RU" sz="1800" dirty="0"/>
          </a:p>
        </p:txBody>
      </p:sp>
      <p:pic>
        <p:nvPicPr>
          <p:cNvPr id="5" name="Содержимое 4" descr="загорецкий 1938 год.jpg"/>
          <p:cNvPicPr>
            <a:picLocks noGrp="1" noChangeAspect="1"/>
          </p:cNvPicPr>
          <p:nvPr>
            <p:ph sz="half" idx="2"/>
          </p:nvPr>
        </p:nvPicPr>
        <p:blipFill>
          <a:blip r:embed="rId2" cstate="print"/>
          <a:stretch>
            <a:fillRect/>
          </a:stretch>
        </p:blipFill>
        <p:spPr>
          <a:xfrm>
            <a:off x="6096000" y="228600"/>
            <a:ext cx="2761093" cy="317976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diamon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636587"/>
          </a:xfrm>
        </p:spPr>
        <p:txBody>
          <a:bodyPr/>
          <a:lstStyle/>
          <a:p>
            <a:pPr algn="l"/>
            <a:r>
              <a:rPr lang="ru-RU" dirty="0" err="1" smtClean="0"/>
              <a:t>Горич</a:t>
            </a:r>
            <a:r>
              <a:rPr lang="ru-RU" dirty="0" smtClean="0"/>
              <a:t> </a:t>
            </a:r>
            <a:endParaRPr lang="ru-RU" dirty="0"/>
          </a:p>
        </p:txBody>
      </p:sp>
      <p:sp>
        <p:nvSpPr>
          <p:cNvPr id="3" name="Содержимое 2"/>
          <p:cNvSpPr>
            <a:spLocks noGrp="1"/>
          </p:cNvSpPr>
          <p:nvPr>
            <p:ph sz="half" idx="1"/>
          </p:nvPr>
        </p:nvSpPr>
        <p:spPr>
          <a:xfrm>
            <a:off x="0" y="1066800"/>
            <a:ext cx="6019800" cy="4530725"/>
          </a:xfrm>
        </p:spPr>
        <p:txBody>
          <a:bodyPr/>
          <a:lstStyle/>
          <a:p>
            <a:r>
              <a:rPr lang="ru-RU" sz="1800" dirty="0" smtClean="0"/>
              <a:t>Разных лиц называют также прототипом </a:t>
            </a:r>
            <a:r>
              <a:rPr lang="ru-RU" sz="1800" i="1" dirty="0" smtClean="0"/>
              <a:t>Платона Михайловича</a:t>
            </a:r>
            <a:r>
              <a:rPr lang="ru-RU" sz="1800" dirty="0" smtClean="0"/>
              <a:t>. «В лице добродушного и неповоротливого, честного малого Платона Михайловича </a:t>
            </a:r>
            <a:r>
              <a:rPr lang="ru-RU" sz="1800" dirty="0" err="1" smtClean="0"/>
              <a:t>Горичева</a:t>
            </a:r>
            <a:r>
              <a:rPr lang="ru-RU" sz="1800" dirty="0" smtClean="0"/>
              <a:t>,— писал А. Н. Веселовский,-- Грибоедов не задумался изобразить своего старого приятеля и родственника, Илью Ивановича Огарева и, по старым рассказам, сам же приехал к другу и признался, что вставил его в свою комедию». С Огаревым Грибоедов встречался на Кавказе, где тот служил на военной службе. Впоследствии Огарев был архангельским и пермским губернатором. </a:t>
            </a:r>
          </a:p>
          <a:p>
            <a:r>
              <a:rPr lang="ru-RU" sz="1800" dirty="0" smtClean="0"/>
              <a:t>Другим прототипом Платона Михайловича называли </a:t>
            </a:r>
            <a:r>
              <a:rPr lang="ru-RU" sz="1800" dirty="0" smtClean="0">
                <a:hlinkClick r:id="rId2"/>
              </a:rPr>
              <a:t>Дмитрия Никитича Бегичева</a:t>
            </a:r>
            <a:r>
              <a:rPr lang="ru-RU" sz="1800" dirty="0" smtClean="0"/>
              <a:t>, с которым Грибоедов был дружен, как и с его братом, </a:t>
            </a:r>
            <a:r>
              <a:rPr lang="ru-RU" sz="1800" dirty="0" smtClean="0">
                <a:hlinkClick r:id="rId2"/>
              </a:rPr>
              <a:t>С. Н. Бегичевым</a:t>
            </a:r>
            <a:r>
              <a:rPr lang="ru-RU" sz="1800" dirty="0" smtClean="0"/>
              <a:t>. «Дмитрий Никитич, отличавшийся необычайным добродушием в обхождении, казалось, должен был навсегда оставаться добрым московским семьянином» </a:t>
            </a:r>
            <a:endParaRPr lang="ru-RU" sz="1800" dirty="0"/>
          </a:p>
        </p:txBody>
      </p:sp>
      <p:pic>
        <p:nvPicPr>
          <p:cNvPr id="5" name="Содержимое 4" descr="горич сергей гирин.jpg"/>
          <p:cNvPicPr>
            <a:picLocks noGrp="1" noChangeAspect="1"/>
          </p:cNvPicPr>
          <p:nvPr>
            <p:ph sz="half" idx="2"/>
          </p:nvPr>
        </p:nvPicPr>
        <p:blipFill>
          <a:blip r:embed="rId3" cstate="print"/>
          <a:stretch>
            <a:fillRect/>
          </a:stretch>
        </p:blipFill>
        <p:spPr>
          <a:xfrm>
            <a:off x="6934200" y="304800"/>
            <a:ext cx="1972360" cy="295116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Рисунок 5" descr="Бегичев.jpg"/>
          <p:cNvPicPr>
            <a:picLocks noChangeAspect="1"/>
          </p:cNvPicPr>
          <p:nvPr/>
        </p:nvPicPr>
        <p:blipFill>
          <a:blip r:embed="rId4" cstate="print"/>
          <a:stretch>
            <a:fillRect/>
          </a:stretch>
        </p:blipFill>
        <p:spPr>
          <a:xfrm>
            <a:off x="6858000" y="3429000"/>
            <a:ext cx="2088654" cy="2914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diamon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Домашнее задание</a:t>
            </a:r>
            <a:endParaRPr lang="ru-RU" dirty="0"/>
          </a:p>
        </p:txBody>
      </p:sp>
      <p:sp>
        <p:nvSpPr>
          <p:cNvPr id="3" name="Содержимое 2"/>
          <p:cNvSpPr>
            <a:spLocks noGrp="1"/>
          </p:cNvSpPr>
          <p:nvPr>
            <p:ph idx="1"/>
          </p:nvPr>
        </p:nvSpPr>
        <p:spPr/>
        <p:txBody>
          <a:bodyPr/>
          <a:lstStyle/>
          <a:p>
            <a:r>
              <a:rPr lang="ru-RU" dirty="0" smtClean="0"/>
              <a:t>Выучить факты биографии А. С. </a:t>
            </a:r>
            <a:r>
              <a:rPr lang="ru-RU" dirty="0" err="1" smtClean="0"/>
              <a:t>Грибоедова</a:t>
            </a:r>
            <a:endParaRPr lang="ru-RU" dirty="0" smtClean="0"/>
          </a:p>
          <a:p>
            <a:r>
              <a:rPr lang="ru-RU" dirty="0" smtClean="0"/>
              <a:t>Прочитать комедию «Горе от ума»</a:t>
            </a:r>
          </a:p>
          <a:p>
            <a:r>
              <a:rPr lang="ru-RU" dirty="0" smtClean="0"/>
              <a:t>Выделить по ходу прочтения характеристики и </a:t>
            </a:r>
            <a:r>
              <a:rPr lang="ru-RU" dirty="0" err="1" smtClean="0"/>
              <a:t>самохарактеристики</a:t>
            </a:r>
            <a:r>
              <a:rPr lang="ru-RU" dirty="0" smtClean="0"/>
              <a:t> Фамусова, Чацкого, Софьи, Молчалина, гостей на балу, Скалозуба; положить закладки</a:t>
            </a:r>
            <a:endParaRPr lang="ru-RU" dirty="0"/>
          </a:p>
        </p:txBody>
      </p:sp>
    </p:spTree>
  </p:cSld>
  <p:clrMapOvr>
    <a:masterClrMapping/>
  </p:clrMapOvr>
  <p:transition>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914400" y="152400"/>
            <a:ext cx="7772400" cy="1362075"/>
          </a:xfrm>
        </p:spPr>
        <p:txBody>
          <a:bodyPr/>
          <a:lstStyle/>
          <a:p>
            <a:r>
              <a:rPr lang="ru-RU" dirty="0" smtClean="0"/>
              <a:t>Биография писателя. История создания комедии. Вопрос о прототипах</a:t>
            </a:r>
            <a:endParaRPr lang="ru-RU" dirty="0"/>
          </a:p>
        </p:txBody>
      </p:sp>
      <p:sp>
        <p:nvSpPr>
          <p:cNvPr id="6" name="Текст 5"/>
          <p:cNvSpPr>
            <a:spLocks noGrp="1"/>
          </p:cNvSpPr>
          <p:nvPr>
            <p:ph type="body" idx="1"/>
          </p:nvPr>
        </p:nvSpPr>
        <p:spPr/>
        <p:txBody>
          <a:bodyPr/>
          <a:lstStyle/>
          <a:p>
            <a:r>
              <a:rPr lang="ru-RU" dirty="0" smtClean="0"/>
              <a:t>Урок 1</a:t>
            </a:r>
            <a:endParaRPr lang="ru-RU" dirty="0"/>
          </a:p>
        </p:txBody>
      </p:sp>
    </p:spTree>
  </p:cSld>
  <p:clrMapOvr>
    <a:masterClrMapping/>
  </p:clrMapOvr>
  <p:transition>
    <p:diamon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5800" y="533400"/>
            <a:ext cx="7772400" cy="1362075"/>
          </a:xfrm>
        </p:spPr>
        <p:txBody>
          <a:bodyPr/>
          <a:lstStyle/>
          <a:p>
            <a:r>
              <a:rPr lang="ru-RU" dirty="0" smtClean="0"/>
              <a:t>Система образов комедии. </a:t>
            </a:r>
            <a:endParaRPr lang="ru-RU" dirty="0"/>
          </a:p>
        </p:txBody>
      </p:sp>
      <p:sp>
        <p:nvSpPr>
          <p:cNvPr id="5" name="Текст 4"/>
          <p:cNvSpPr>
            <a:spLocks noGrp="1"/>
          </p:cNvSpPr>
          <p:nvPr>
            <p:ph type="body" idx="1"/>
          </p:nvPr>
        </p:nvSpPr>
        <p:spPr/>
        <p:txBody>
          <a:bodyPr/>
          <a:lstStyle/>
          <a:p>
            <a:r>
              <a:rPr lang="ru-RU" dirty="0" smtClean="0"/>
              <a:t>Урок 2.</a:t>
            </a:r>
            <a:endParaRPr lang="ru-RU" dirty="0"/>
          </a:p>
        </p:txBody>
      </p:sp>
    </p:spTree>
  </p:cSld>
  <p:clrMapOvr>
    <a:masterClrMapping/>
  </p:clrMapOvr>
  <p:transition>
    <p:diamon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9"/>
          <p:cNvSpPr>
            <a:spLocks noGrp="1"/>
          </p:cNvSpPr>
          <p:nvPr>
            <p:ph type="title"/>
          </p:nvPr>
        </p:nvSpPr>
        <p:spPr>
          <a:xfrm>
            <a:off x="457200" y="277813"/>
            <a:ext cx="8229600" cy="484187"/>
          </a:xfrm>
        </p:spPr>
        <p:txBody>
          <a:bodyPr/>
          <a:lstStyle/>
          <a:p>
            <a:r>
              <a:rPr lang="ru-RU" dirty="0" smtClean="0"/>
              <a:t>Повторение:</a:t>
            </a:r>
            <a:endParaRPr lang="ru-RU" dirty="0"/>
          </a:p>
        </p:txBody>
      </p:sp>
      <p:sp>
        <p:nvSpPr>
          <p:cNvPr id="11" name="Содержимое 10"/>
          <p:cNvSpPr>
            <a:spLocks noGrp="1"/>
          </p:cNvSpPr>
          <p:nvPr>
            <p:ph idx="1"/>
          </p:nvPr>
        </p:nvSpPr>
        <p:spPr>
          <a:xfrm>
            <a:off x="457200" y="914400"/>
            <a:ext cx="8229600" cy="5216525"/>
          </a:xfrm>
        </p:spPr>
        <p:txBody>
          <a:bodyPr/>
          <a:lstStyle/>
          <a:p>
            <a:r>
              <a:rPr lang="ru-RU" sz="2000" dirty="0" smtClean="0"/>
              <a:t>Какие роды литературы вы знаете?</a:t>
            </a:r>
          </a:p>
          <a:p>
            <a:r>
              <a:rPr lang="ru-RU" sz="2000" dirty="0" smtClean="0"/>
              <a:t>Эпос, лирика и драма</a:t>
            </a:r>
          </a:p>
          <a:p>
            <a:r>
              <a:rPr lang="ru-RU" sz="2000" dirty="0" smtClean="0"/>
              <a:t>Что такое драма?</a:t>
            </a:r>
          </a:p>
          <a:p>
            <a:r>
              <a:rPr lang="ru-RU" sz="2000" dirty="0" smtClean="0"/>
              <a:t>Это род литературы, отражающий жизнь в действиях, поступках, литературное произведение, написанное в форме разговора действующих лиц.</a:t>
            </a:r>
          </a:p>
          <a:p>
            <a:r>
              <a:rPr lang="ru-RU" sz="2000" dirty="0" smtClean="0"/>
              <a:t>Какие виды (жанры) драмы вы знаете?</a:t>
            </a:r>
          </a:p>
          <a:p>
            <a:r>
              <a:rPr lang="ru-RU" sz="2000" dirty="0" smtClean="0"/>
              <a:t>Комедия, драма, трагедия</a:t>
            </a:r>
          </a:p>
          <a:p>
            <a:r>
              <a:rPr lang="ru-RU" sz="2000" dirty="0" smtClean="0"/>
              <a:t>Из каких частей состоит драматическое произведение?</a:t>
            </a:r>
          </a:p>
          <a:p>
            <a:r>
              <a:rPr lang="ru-RU" sz="2000" dirty="0" smtClean="0"/>
              <a:t>Действия (акты), сцены (явления)</a:t>
            </a:r>
          </a:p>
          <a:p>
            <a:r>
              <a:rPr lang="ru-RU" sz="2000" dirty="0" smtClean="0"/>
              <a:t>Что такое авторские ремарки? </a:t>
            </a:r>
          </a:p>
          <a:p>
            <a:r>
              <a:rPr lang="ru-RU" sz="2000" dirty="0" smtClean="0"/>
              <a:t>Это авторские замечания, набранные курсивом или заключённые в скобки, в которых автор говорит о времени и месте действия, даёт пояснения о мимике и жестах персонажа</a:t>
            </a:r>
            <a:endParaRPr lang="ru-RU" sz="2000" dirty="0"/>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p:cTn id="7" dur="500" fill="hold"/>
                                        <p:tgtEl>
                                          <p:spTgt spid="11">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1">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1">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11">
                                            <p:txEl>
                                              <p:pRg st="1" end="1"/>
                                            </p:txEl>
                                          </p:spTgt>
                                        </p:tgtEl>
                                        <p:attrNameLst>
                                          <p:attrName>style.visibility</p:attrName>
                                        </p:attrNameLst>
                                      </p:cBhvr>
                                      <p:to>
                                        <p:strVal val="visible"/>
                                      </p:to>
                                    </p:set>
                                    <p:anim calcmode="lin" valueType="num">
                                      <p:cBhvr>
                                        <p:cTn id="15" dur="500" fill="hold"/>
                                        <p:tgtEl>
                                          <p:spTgt spid="11">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1">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1">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11">
                                            <p:txEl>
                                              <p:pRg st="2" end="2"/>
                                            </p:txEl>
                                          </p:spTgt>
                                        </p:tgtEl>
                                        <p:attrNameLst>
                                          <p:attrName>style.visibility</p:attrName>
                                        </p:attrNameLst>
                                      </p:cBhvr>
                                      <p:to>
                                        <p:strVal val="visible"/>
                                      </p:to>
                                    </p:set>
                                    <p:anim calcmode="lin" valueType="num">
                                      <p:cBhvr>
                                        <p:cTn id="23" dur="500" fill="hold"/>
                                        <p:tgtEl>
                                          <p:spTgt spid="11">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11">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11">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1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grpId="0" nodeType="clickEffect">
                                  <p:stCondLst>
                                    <p:cond delay="0"/>
                                  </p:stCondLst>
                                  <p:childTnLst>
                                    <p:set>
                                      <p:cBhvr>
                                        <p:cTn id="30" dur="1" fill="hold">
                                          <p:stCondLst>
                                            <p:cond delay="0"/>
                                          </p:stCondLst>
                                        </p:cTn>
                                        <p:tgtEl>
                                          <p:spTgt spid="11">
                                            <p:txEl>
                                              <p:pRg st="3" end="3"/>
                                            </p:txEl>
                                          </p:spTgt>
                                        </p:tgtEl>
                                        <p:attrNameLst>
                                          <p:attrName>style.visibility</p:attrName>
                                        </p:attrNameLst>
                                      </p:cBhvr>
                                      <p:to>
                                        <p:strVal val="visible"/>
                                      </p:to>
                                    </p:set>
                                    <p:anim calcmode="lin" valueType="num">
                                      <p:cBhvr>
                                        <p:cTn id="31" dur="500" fill="hold"/>
                                        <p:tgtEl>
                                          <p:spTgt spid="11">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11">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11">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1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9" presetClass="entr" presetSubtype="0" accel="100000" fill="hold" grpId="0" nodeType="clickEffect">
                                  <p:stCondLst>
                                    <p:cond delay="0"/>
                                  </p:stCondLst>
                                  <p:childTnLst>
                                    <p:set>
                                      <p:cBhvr>
                                        <p:cTn id="38" dur="1" fill="hold">
                                          <p:stCondLst>
                                            <p:cond delay="0"/>
                                          </p:stCondLst>
                                        </p:cTn>
                                        <p:tgtEl>
                                          <p:spTgt spid="11">
                                            <p:txEl>
                                              <p:pRg st="4" end="4"/>
                                            </p:txEl>
                                          </p:spTgt>
                                        </p:tgtEl>
                                        <p:attrNameLst>
                                          <p:attrName>style.visibility</p:attrName>
                                        </p:attrNameLst>
                                      </p:cBhvr>
                                      <p:to>
                                        <p:strVal val="visible"/>
                                      </p:to>
                                    </p:set>
                                    <p:anim calcmode="lin" valueType="num">
                                      <p:cBhvr>
                                        <p:cTn id="39" dur="500" fill="hold"/>
                                        <p:tgtEl>
                                          <p:spTgt spid="11">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11">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11">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1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9" presetClass="entr" presetSubtype="0" accel="100000" fill="hold" grpId="0" nodeType="clickEffect">
                                  <p:stCondLst>
                                    <p:cond delay="0"/>
                                  </p:stCondLst>
                                  <p:childTnLst>
                                    <p:set>
                                      <p:cBhvr>
                                        <p:cTn id="46" dur="1" fill="hold">
                                          <p:stCondLst>
                                            <p:cond delay="0"/>
                                          </p:stCondLst>
                                        </p:cTn>
                                        <p:tgtEl>
                                          <p:spTgt spid="11">
                                            <p:txEl>
                                              <p:pRg st="5" end="5"/>
                                            </p:txEl>
                                          </p:spTgt>
                                        </p:tgtEl>
                                        <p:attrNameLst>
                                          <p:attrName>style.visibility</p:attrName>
                                        </p:attrNameLst>
                                      </p:cBhvr>
                                      <p:to>
                                        <p:strVal val="visible"/>
                                      </p:to>
                                    </p:set>
                                    <p:anim calcmode="lin" valueType="num">
                                      <p:cBhvr>
                                        <p:cTn id="47" dur="500" fill="hold"/>
                                        <p:tgtEl>
                                          <p:spTgt spid="11">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8" dur="500" fill="hold"/>
                                        <p:tgtEl>
                                          <p:spTgt spid="11">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9" dur="500" fill="hold"/>
                                        <p:tgtEl>
                                          <p:spTgt spid="11">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50" dur="500" fill="hold"/>
                                        <p:tgtEl>
                                          <p:spTgt spid="1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9" presetClass="entr" presetSubtype="0" accel="100000" fill="hold" grpId="0" nodeType="clickEffect">
                                  <p:stCondLst>
                                    <p:cond delay="0"/>
                                  </p:stCondLst>
                                  <p:childTnLst>
                                    <p:set>
                                      <p:cBhvr>
                                        <p:cTn id="54" dur="1" fill="hold">
                                          <p:stCondLst>
                                            <p:cond delay="0"/>
                                          </p:stCondLst>
                                        </p:cTn>
                                        <p:tgtEl>
                                          <p:spTgt spid="11">
                                            <p:txEl>
                                              <p:pRg st="6" end="6"/>
                                            </p:txEl>
                                          </p:spTgt>
                                        </p:tgtEl>
                                        <p:attrNameLst>
                                          <p:attrName>style.visibility</p:attrName>
                                        </p:attrNameLst>
                                      </p:cBhvr>
                                      <p:to>
                                        <p:strVal val="visible"/>
                                      </p:to>
                                    </p:set>
                                    <p:anim calcmode="lin" valueType="num">
                                      <p:cBhvr>
                                        <p:cTn id="55" dur="500" fill="hold"/>
                                        <p:tgtEl>
                                          <p:spTgt spid="11">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6" dur="500" fill="hold"/>
                                        <p:tgtEl>
                                          <p:spTgt spid="11">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7" dur="500" fill="hold"/>
                                        <p:tgtEl>
                                          <p:spTgt spid="11">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58" dur="500" fill="hold"/>
                                        <p:tgtEl>
                                          <p:spTgt spid="1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9" presetClass="entr" presetSubtype="0" accel="100000" fill="hold" grpId="0" nodeType="clickEffect">
                                  <p:stCondLst>
                                    <p:cond delay="0"/>
                                  </p:stCondLst>
                                  <p:childTnLst>
                                    <p:set>
                                      <p:cBhvr>
                                        <p:cTn id="62" dur="1" fill="hold">
                                          <p:stCondLst>
                                            <p:cond delay="0"/>
                                          </p:stCondLst>
                                        </p:cTn>
                                        <p:tgtEl>
                                          <p:spTgt spid="11">
                                            <p:txEl>
                                              <p:pRg st="7" end="7"/>
                                            </p:txEl>
                                          </p:spTgt>
                                        </p:tgtEl>
                                        <p:attrNameLst>
                                          <p:attrName>style.visibility</p:attrName>
                                        </p:attrNameLst>
                                      </p:cBhvr>
                                      <p:to>
                                        <p:strVal val="visible"/>
                                      </p:to>
                                    </p:set>
                                    <p:anim calcmode="lin" valueType="num">
                                      <p:cBhvr>
                                        <p:cTn id="63" dur="500" fill="hold"/>
                                        <p:tgtEl>
                                          <p:spTgt spid="11">
                                            <p:txEl>
                                              <p:pRg st="7" end="7"/>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4" dur="500" fill="hold"/>
                                        <p:tgtEl>
                                          <p:spTgt spid="11">
                                            <p:txEl>
                                              <p:pRg st="7" end="7"/>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5" dur="500" fill="hold"/>
                                        <p:tgtEl>
                                          <p:spTgt spid="11">
                                            <p:txEl>
                                              <p:pRg st="7" end="7"/>
                                            </p:txEl>
                                          </p:spTgt>
                                        </p:tgtEl>
                                        <p:attrNameLst>
                                          <p:attrName>ppt_x</p:attrName>
                                        </p:attrNameLst>
                                      </p:cBhvr>
                                      <p:tavLst>
                                        <p:tav tm="0">
                                          <p:val>
                                            <p:strVal val="#ppt_x-.3"/>
                                          </p:val>
                                        </p:tav>
                                        <p:tav tm="50000">
                                          <p:val>
                                            <p:strVal val="#ppt_x"/>
                                          </p:val>
                                        </p:tav>
                                        <p:tav tm="100000">
                                          <p:val>
                                            <p:strVal val="#ppt_x"/>
                                          </p:val>
                                        </p:tav>
                                      </p:tavLst>
                                    </p:anim>
                                    <p:anim calcmode="lin" valueType="num">
                                      <p:cBhvr>
                                        <p:cTn id="66" dur="500" fill="hold"/>
                                        <p:tgtEl>
                                          <p:spTgt spid="11">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39" presetClass="entr" presetSubtype="0" accel="100000" fill="hold" grpId="0" nodeType="clickEffect">
                                  <p:stCondLst>
                                    <p:cond delay="0"/>
                                  </p:stCondLst>
                                  <p:childTnLst>
                                    <p:set>
                                      <p:cBhvr>
                                        <p:cTn id="70" dur="1" fill="hold">
                                          <p:stCondLst>
                                            <p:cond delay="0"/>
                                          </p:stCondLst>
                                        </p:cTn>
                                        <p:tgtEl>
                                          <p:spTgt spid="11">
                                            <p:txEl>
                                              <p:pRg st="8" end="8"/>
                                            </p:txEl>
                                          </p:spTgt>
                                        </p:tgtEl>
                                        <p:attrNameLst>
                                          <p:attrName>style.visibility</p:attrName>
                                        </p:attrNameLst>
                                      </p:cBhvr>
                                      <p:to>
                                        <p:strVal val="visible"/>
                                      </p:to>
                                    </p:set>
                                    <p:anim calcmode="lin" valueType="num">
                                      <p:cBhvr>
                                        <p:cTn id="71" dur="500" fill="hold"/>
                                        <p:tgtEl>
                                          <p:spTgt spid="11">
                                            <p:txEl>
                                              <p:pRg st="8" end="8"/>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72" dur="500" fill="hold"/>
                                        <p:tgtEl>
                                          <p:spTgt spid="11">
                                            <p:txEl>
                                              <p:pRg st="8" end="8"/>
                                            </p:txEl>
                                          </p:spTgt>
                                        </p:tgtEl>
                                        <p:attrNameLst>
                                          <p:attrName>ppt_w</p:attrName>
                                        </p:attrNameLst>
                                      </p:cBhvr>
                                      <p:tavLst>
                                        <p:tav tm="0">
                                          <p:val>
                                            <p:strVal val="#ppt_w+.3"/>
                                          </p:val>
                                        </p:tav>
                                        <p:tav tm="50000">
                                          <p:val>
                                            <p:strVal val="#ppt_w+.3"/>
                                          </p:val>
                                        </p:tav>
                                        <p:tav tm="100000">
                                          <p:val>
                                            <p:strVal val="#ppt_w"/>
                                          </p:val>
                                        </p:tav>
                                      </p:tavLst>
                                    </p:anim>
                                    <p:anim calcmode="lin" valueType="num">
                                      <p:cBhvr>
                                        <p:cTn id="73" dur="500" fill="hold"/>
                                        <p:tgtEl>
                                          <p:spTgt spid="11">
                                            <p:txEl>
                                              <p:pRg st="8" end="8"/>
                                            </p:txEl>
                                          </p:spTgt>
                                        </p:tgtEl>
                                        <p:attrNameLst>
                                          <p:attrName>ppt_x</p:attrName>
                                        </p:attrNameLst>
                                      </p:cBhvr>
                                      <p:tavLst>
                                        <p:tav tm="0">
                                          <p:val>
                                            <p:strVal val="#ppt_x-.3"/>
                                          </p:val>
                                        </p:tav>
                                        <p:tav tm="50000">
                                          <p:val>
                                            <p:strVal val="#ppt_x"/>
                                          </p:val>
                                        </p:tav>
                                        <p:tav tm="100000">
                                          <p:val>
                                            <p:strVal val="#ppt_x"/>
                                          </p:val>
                                        </p:tav>
                                      </p:tavLst>
                                    </p:anim>
                                    <p:anim calcmode="lin" valueType="num">
                                      <p:cBhvr>
                                        <p:cTn id="74" dur="500" fill="hold"/>
                                        <p:tgtEl>
                                          <p:spTgt spid="11">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39" presetClass="entr" presetSubtype="0" accel="100000" fill="hold" grpId="0" nodeType="clickEffect">
                                  <p:stCondLst>
                                    <p:cond delay="0"/>
                                  </p:stCondLst>
                                  <p:childTnLst>
                                    <p:set>
                                      <p:cBhvr>
                                        <p:cTn id="78" dur="1" fill="hold">
                                          <p:stCondLst>
                                            <p:cond delay="0"/>
                                          </p:stCondLst>
                                        </p:cTn>
                                        <p:tgtEl>
                                          <p:spTgt spid="11">
                                            <p:txEl>
                                              <p:pRg st="9" end="9"/>
                                            </p:txEl>
                                          </p:spTgt>
                                        </p:tgtEl>
                                        <p:attrNameLst>
                                          <p:attrName>style.visibility</p:attrName>
                                        </p:attrNameLst>
                                      </p:cBhvr>
                                      <p:to>
                                        <p:strVal val="visible"/>
                                      </p:to>
                                    </p:set>
                                    <p:anim calcmode="lin" valueType="num">
                                      <p:cBhvr>
                                        <p:cTn id="79" dur="500" fill="hold"/>
                                        <p:tgtEl>
                                          <p:spTgt spid="11">
                                            <p:txEl>
                                              <p:pRg st="9" end="9"/>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0" dur="500" fill="hold"/>
                                        <p:tgtEl>
                                          <p:spTgt spid="11">
                                            <p:txEl>
                                              <p:pRg st="9" end="9"/>
                                            </p:txEl>
                                          </p:spTgt>
                                        </p:tgtEl>
                                        <p:attrNameLst>
                                          <p:attrName>ppt_w</p:attrName>
                                        </p:attrNameLst>
                                      </p:cBhvr>
                                      <p:tavLst>
                                        <p:tav tm="0">
                                          <p:val>
                                            <p:strVal val="#ppt_w+.3"/>
                                          </p:val>
                                        </p:tav>
                                        <p:tav tm="50000">
                                          <p:val>
                                            <p:strVal val="#ppt_w+.3"/>
                                          </p:val>
                                        </p:tav>
                                        <p:tav tm="100000">
                                          <p:val>
                                            <p:strVal val="#ppt_w"/>
                                          </p:val>
                                        </p:tav>
                                      </p:tavLst>
                                    </p:anim>
                                    <p:anim calcmode="lin" valueType="num">
                                      <p:cBhvr>
                                        <p:cTn id="81" dur="500" fill="hold"/>
                                        <p:tgtEl>
                                          <p:spTgt spid="11">
                                            <p:txEl>
                                              <p:pRg st="9" end="9"/>
                                            </p:txEl>
                                          </p:spTgt>
                                        </p:tgtEl>
                                        <p:attrNameLst>
                                          <p:attrName>ppt_x</p:attrName>
                                        </p:attrNameLst>
                                      </p:cBhvr>
                                      <p:tavLst>
                                        <p:tav tm="0">
                                          <p:val>
                                            <p:strVal val="#ppt_x-.3"/>
                                          </p:val>
                                        </p:tav>
                                        <p:tav tm="50000">
                                          <p:val>
                                            <p:strVal val="#ppt_x"/>
                                          </p:val>
                                        </p:tav>
                                        <p:tav tm="100000">
                                          <p:val>
                                            <p:strVal val="#ppt_x"/>
                                          </p:val>
                                        </p:tav>
                                      </p:tavLst>
                                    </p:anim>
                                    <p:anim calcmode="lin" valueType="num">
                                      <p:cBhvr>
                                        <p:cTn id="82" dur="500" fill="hold"/>
                                        <p:tgtEl>
                                          <p:spTgt spid="11">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Повторение:</a:t>
            </a:r>
            <a:endParaRPr lang="ru-RU" dirty="0"/>
          </a:p>
        </p:txBody>
      </p:sp>
      <p:sp>
        <p:nvSpPr>
          <p:cNvPr id="3" name="Содержимое 2"/>
          <p:cNvSpPr>
            <a:spLocks noGrp="1"/>
          </p:cNvSpPr>
          <p:nvPr>
            <p:ph idx="1"/>
          </p:nvPr>
        </p:nvSpPr>
        <p:spPr/>
        <p:txBody>
          <a:bodyPr/>
          <a:lstStyle/>
          <a:p>
            <a:r>
              <a:rPr lang="ru-RU" sz="2000" dirty="0" smtClean="0"/>
              <a:t>Что называется комедией?</a:t>
            </a:r>
          </a:p>
          <a:p>
            <a:r>
              <a:rPr lang="ru-RU" sz="2000" dirty="0" smtClean="0"/>
              <a:t>Это вид драмы, в основе которого осмеяние общественных и человеческих несовершенств.</a:t>
            </a:r>
          </a:p>
          <a:p>
            <a:r>
              <a:rPr lang="ru-RU" sz="2000" dirty="0" smtClean="0"/>
              <a:t>В основе  драмы лежит конфликт. Конфликт – противоречие между характерами, или характерами и обстоятельствами, или заключённое внутри характера</a:t>
            </a:r>
          </a:p>
          <a:p>
            <a:r>
              <a:rPr lang="ru-RU" sz="2000" dirty="0" smtClean="0"/>
              <a:t>Что такое сюжет?</a:t>
            </a:r>
          </a:p>
          <a:p>
            <a:r>
              <a:rPr lang="ru-RU" sz="2000" dirty="0" smtClean="0"/>
              <a:t>Сюжет – это цепь событий, изображённая в литературном произведении</a:t>
            </a:r>
          </a:p>
          <a:p>
            <a:endParaRPr lang="ru-RU" dirty="0"/>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5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9" presetClass="entr" presetSubtype="0" accel="10000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500" fill="hold"/>
                                        <p:tgtEl>
                                          <p:spTgt spid="3">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3">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3">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Герои классицистической комедии</a:t>
            </a:r>
            <a:endParaRPr lang="ru-RU" dirty="0"/>
          </a:p>
        </p:txBody>
      </p:sp>
      <p:sp>
        <p:nvSpPr>
          <p:cNvPr id="5" name="Прямоугольник 4"/>
          <p:cNvSpPr/>
          <p:nvPr/>
        </p:nvSpPr>
        <p:spPr bwMode="auto">
          <a:xfrm>
            <a:off x="0" y="1676400"/>
            <a:ext cx="2895600" cy="838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ru-RU" sz="1200" b="1" i="0" u="none" strike="noStrike" cap="none" normalizeH="0" baseline="0" dirty="0" smtClean="0">
              <a:ln>
                <a:noFill/>
              </a:ln>
              <a:solidFill>
                <a:schemeClr val="tx1"/>
              </a:solidFill>
              <a:effectLst/>
              <a:latin typeface="Tahoma" charset="0"/>
              <a:cs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lang="ru-RU" sz="2000" b="1" i="0" dirty="0" smtClean="0"/>
              <a:t>Герой или героиня</a:t>
            </a:r>
            <a:endParaRPr kumimoji="0" lang="ru-RU" sz="2000" b="1" i="0" u="none" strike="noStrike" cap="none" normalizeH="0" baseline="0" dirty="0" smtClean="0">
              <a:ln>
                <a:noFill/>
              </a:ln>
              <a:solidFill>
                <a:schemeClr val="tx1"/>
              </a:solidFill>
              <a:effectLst/>
              <a:latin typeface="Tahoma" charset="0"/>
              <a:cs typeface="Arial" charset="0"/>
            </a:endParaRPr>
          </a:p>
        </p:txBody>
      </p:sp>
      <p:sp>
        <p:nvSpPr>
          <p:cNvPr id="6" name="Прямоугольник 5"/>
          <p:cNvSpPr/>
          <p:nvPr/>
        </p:nvSpPr>
        <p:spPr bwMode="auto">
          <a:xfrm>
            <a:off x="3124200" y="1676400"/>
            <a:ext cx="2895600" cy="838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ru-RU" sz="1200" b="1" i="0" u="none" strike="noStrike" cap="none" normalizeH="0" baseline="0" dirty="0" smtClean="0">
              <a:ln>
                <a:noFill/>
              </a:ln>
              <a:solidFill>
                <a:schemeClr val="tx1"/>
              </a:solidFill>
              <a:effectLst/>
              <a:latin typeface="Tahoma" charset="0"/>
              <a:cs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lang="ru-RU" sz="2000" b="1" i="0" dirty="0" smtClean="0"/>
              <a:t>Счастливый любовник</a:t>
            </a:r>
            <a:endParaRPr kumimoji="0" lang="ru-RU" sz="2000" b="1" i="0" u="none" strike="noStrike" cap="none" normalizeH="0" baseline="0" dirty="0" smtClean="0">
              <a:ln>
                <a:noFill/>
              </a:ln>
              <a:solidFill>
                <a:schemeClr val="tx1"/>
              </a:solidFill>
              <a:effectLst/>
              <a:latin typeface="Tahoma" charset="0"/>
              <a:cs typeface="Arial" charset="0"/>
            </a:endParaRPr>
          </a:p>
        </p:txBody>
      </p:sp>
      <p:sp>
        <p:nvSpPr>
          <p:cNvPr id="7" name="Прямоугольник 6"/>
          <p:cNvSpPr/>
          <p:nvPr/>
        </p:nvSpPr>
        <p:spPr bwMode="auto">
          <a:xfrm>
            <a:off x="6248400" y="1676400"/>
            <a:ext cx="2895600" cy="838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ru-RU" sz="1200" b="1" i="0" u="none" strike="noStrike" cap="none" normalizeH="0" baseline="0" dirty="0" smtClean="0">
              <a:ln>
                <a:noFill/>
              </a:ln>
              <a:solidFill>
                <a:schemeClr val="tx1"/>
              </a:solidFill>
              <a:effectLst/>
              <a:latin typeface="Tahoma" charset="0"/>
              <a:cs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lang="ru-RU" sz="2000" b="1" i="0" dirty="0" smtClean="0"/>
              <a:t>Несчастливый любовник</a:t>
            </a:r>
            <a:endParaRPr kumimoji="0" lang="ru-RU" sz="2000" b="1" i="0" u="none" strike="noStrike" cap="none" normalizeH="0" baseline="0" dirty="0" smtClean="0">
              <a:ln>
                <a:noFill/>
              </a:ln>
              <a:solidFill>
                <a:schemeClr val="tx1"/>
              </a:solidFill>
              <a:effectLst/>
              <a:latin typeface="Tahoma" charset="0"/>
              <a:cs typeface="Arial" charset="0"/>
            </a:endParaRPr>
          </a:p>
        </p:txBody>
      </p:sp>
      <p:sp>
        <p:nvSpPr>
          <p:cNvPr id="8" name="Прямоугольник 7"/>
          <p:cNvSpPr/>
          <p:nvPr/>
        </p:nvSpPr>
        <p:spPr bwMode="auto">
          <a:xfrm>
            <a:off x="0" y="2819400"/>
            <a:ext cx="2895600" cy="838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ru-RU" sz="1200" b="1" i="0" u="none" strike="noStrike" cap="none" normalizeH="0" baseline="0" dirty="0" smtClean="0">
              <a:ln>
                <a:noFill/>
              </a:ln>
              <a:solidFill>
                <a:schemeClr val="tx1"/>
              </a:solidFill>
              <a:effectLst/>
              <a:latin typeface="Tahoma" charset="0"/>
              <a:cs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lang="ru-RU" sz="2000" b="1" i="0" dirty="0" smtClean="0"/>
              <a:t>Обманутый отец</a:t>
            </a:r>
            <a:endParaRPr kumimoji="0" lang="ru-RU" sz="2000" b="1" i="0" u="none" strike="noStrike" cap="none" normalizeH="0" baseline="0" dirty="0" smtClean="0">
              <a:ln>
                <a:noFill/>
              </a:ln>
              <a:solidFill>
                <a:schemeClr val="tx1"/>
              </a:solidFill>
              <a:effectLst/>
              <a:latin typeface="Tahoma" charset="0"/>
              <a:cs typeface="Arial" charset="0"/>
            </a:endParaRPr>
          </a:p>
        </p:txBody>
      </p:sp>
      <p:sp>
        <p:nvSpPr>
          <p:cNvPr id="9" name="Прямоугольник 8"/>
          <p:cNvSpPr/>
          <p:nvPr/>
        </p:nvSpPr>
        <p:spPr bwMode="auto">
          <a:xfrm>
            <a:off x="3124200" y="2819400"/>
            <a:ext cx="2895600" cy="838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ru-RU" sz="1200" b="1" i="0" u="none" strike="noStrike" cap="none" normalizeH="0" baseline="0" dirty="0" smtClean="0">
              <a:ln>
                <a:noFill/>
              </a:ln>
              <a:solidFill>
                <a:schemeClr val="tx1"/>
              </a:solidFill>
              <a:effectLst/>
              <a:latin typeface="Tahoma" charset="0"/>
              <a:cs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lang="ru-RU" sz="2000" b="1" i="0" dirty="0" smtClean="0"/>
              <a:t>субретка</a:t>
            </a:r>
            <a:endParaRPr kumimoji="0" lang="ru-RU" sz="2000" b="1" i="0" u="none" strike="noStrike" cap="none" normalizeH="0" baseline="0" dirty="0" smtClean="0">
              <a:ln>
                <a:noFill/>
              </a:ln>
              <a:solidFill>
                <a:schemeClr val="tx1"/>
              </a:solidFill>
              <a:effectLst/>
              <a:latin typeface="Tahoma" charset="0"/>
              <a:cs typeface="Arial" charset="0"/>
            </a:endParaRPr>
          </a:p>
        </p:txBody>
      </p:sp>
      <p:sp>
        <p:nvSpPr>
          <p:cNvPr id="10" name="Прямоугольник 9"/>
          <p:cNvSpPr/>
          <p:nvPr/>
        </p:nvSpPr>
        <p:spPr bwMode="auto">
          <a:xfrm>
            <a:off x="6248400" y="2819400"/>
            <a:ext cx="2895600" cy="838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ru-RU" sz="1200" b="1" i="0" u="none" strike="noStrike" cap="none" normalizeH="0" baseline="0" dirty="0" smtClean="0">
              <a:ln>
                <a:noFill/>
              </a:ln>
              <a:solidFill>
                <a:schemeClr val="tx1"/>
              </a:solidFill>
              <a:effectLst/>
              <a:latin typeface="Tahoma" charset="0"/>
              <a:cs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lang="ru-RU" sz="2000" b="1" i="0" dirty="0" smtClean="0"/>
              <a:t>резонёр</a:t>
            </a:r>
            <a:endParaRPr kumimoji="0" lang="ru-RU" sz="2000" b="1" i="0" u="none" strike="noStrike" cap="none" normalizeH="0" baseline="0" dirty="0" smtClean="0">
              <a:ln>
                <a:noFill/>
              </a:ln>
              <a:solidFill>
                <a:schemeClr val="tx1"/>
              </a:solidFill>
              <a:effectLst/>
              <a:latin typeface="Tahoma" charset="0"/>
              <a:cs typeface="Arial" charset="0"/>
            </a:endParaRPr>
          </a:p>
        </p:txBody>
      </p:sp>
      <p:sp>
        <p:nvSpPr>
          <p:cNvPr id="11" name="TextBox 10"/>
          <p:cNvSpPr txBox="1"/>
          <p:nvPr/>
        </p:nvSpPr>
        <p:spPr>
          <a:xfrm>
            <a:off x="457200" y="3962400"/>
            <a:ext cx="8153400" cy="1938992"/>
          </a:xfrm>
          <a:prstGeom prst="rect">
            <a:avLst/>
          </a:prstGeom>
          <a:noFill/>
        </p:spPr>
        <p:txBody>
          <a:bodyPr wrap="square" rtlCol="0">
            <a:spAutoFit/>
          </a:bodyPr>
          <a:lstStyle/>
          <a:p>
            <a:pPr algn="ctr"/>
            <a:r>
              <a:rPr lang="ru-RU" sz="2000" b="1" dirty="0" smtClean="0"/>
              <a:t>Комедия «Горе от ума» написана в 1823 году, поэтому она обладает чертами классицизма – ещё  существовавшего в ту пору направления в литературе.  Хотя уже главенствовал в литературе романтизм и зарождался реализм. Вспомним амплуа героев классицистической комедии</a:t>
            </a:r>
            <a:endParaRPr lang="ru-RU" sz="2000" b="1" dirty="0"/>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Герои делятся в комедии </a:t>
            </a:r>
            <a:r>
              <a:rPr lang="ru-RU" dirty="0" err="1" smtClean="0"/>
              <a:t>Грибоедова</a:t>
            </a:r>
            <a:r>
              <a:rPr lang="ru-RU" dirty="0" smtClean="0"/>
              <a:t> делятся</a:t>
            </a:r>
            <a:endParaRPr lang="ru-RU" dirty="0"/>
          </a:p>
        </p:txBody>
      </p:sp>
      <p:sp>
        <p:nvSpPr>
          <p:cNvPr id="3" name="Прямоугольник 2"/>
          <p:cNvSpPr/>
          <p:nvPr/>
        </p:nvSpPr>
        <p:spPr bwMode="auto">
          <a:xfrm>
            <a:off x="3048000" y="1676400"/>
            <a:ext cx="2895600" cy="838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ru-RU" sz="1200" b="1" i="0" u="none" strike="noStrike" cap="none" normalizeH="0" baseline="0" dirty="0" smtClean="0">
              <a:ln>
                <a:noFill/>
              </a:ln>
              <a:solidFill>
                <a:schemeClr val="tx1"/>
              </a:solidFill>
              <a:effectLst/>
              <a:latin typeface="Tahoma" charset="0"/>
              <a:cs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lang="ru-RU" sz="2000" b="1" i="0" dirty="0" smtClean="0"/>
              <a:t>Главных</a:t>
            </a:r>
            <a:endParaRPr kumimoji="0" lang="ru-RU" sz="2000" b="1" i="0" u="none" strike="noStrike" cap="none" normalizeH="0" baseline="0" dirty="0" smtClean="0">
              <a:ln>
                <a:noFill/>
              </a:ln>
              <a:solidFill>
                <a:schemeClr val="tx1"/>
              </a:solidFill>
              <a:effectLst/>
              <a:latin typeface="Tahoma" charset="0"/>
              <a:cs typeface="Arial" charset="0"/>
            </a:endParaRPr>
          </a:p>
        </p:txBody>
      </p:sp>
      <p:sp>
        <p:nvSpPr>
          <p:cNvPr id="4" name="Прямоугольник 3"/>
          <p:cNvSpPr/>
          <p:nvPr/>
        </p:nvSpPr>
        <p:spPr bwMode="auto">
          <a:xfrm>
            <a:off x="5791200" y="2667000"/>
            <a:ext cx="2895600" cy="838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ru-RU" sz="1200" b="1" i="0" u="none" strike="noStrike" cap="none" normalizeH="0" baseline="0" dirty="0" smtClean="0">
              <a:ln>
                <a:noFill/>
              </a:ln>
              <a:solidFill>
                <a:schemeClr val="tx1"/>
              </a:solidFill>
              <a:effectLst/>
              <a:latin typeface="Tahoma" charset="0"/>
              <a:cs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ahoma" charset="0"/>
                <a:cs typeface="Arial" charset="0"/>
              </a:rPr>
              <a:t>Второстепенных</a:t>
            </a:r>
          </a:p>
        </p:txBody>
      </p:sp>
      <p:sp>
        <p:nvSpPr>
          <p:cNvPr id="6" name="Прямоугольник 5"/>
          <p:cNvSpPr/>
          <p:nvPr/>
        </p:nvSpPr>
        <p:spPr bwMode="auto">
          <a:xfrm>
            <a:off x="381000" y="3733800"/>
            <a:ext cx="2895600" cy="838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ru-RU" sz="1200" b="1" i="0" u="none" strike="noStrike" cap="none" normalizeH="0" baseline="0" dirty="0" smtClean="0">
              <a:ln>
                <a:noFill/>
              </a:ln>
              <a:solidFill>
                <a:schemeClr val="tx1"/>
              </a:solidFill>
              <a:effectLst/>
              <a:latin typeface="Tahoma" charset="0"/>
              <a:cs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err="1" smtClean="0">
                <a:ln>
                  <a:noFill/>
                </a:ln>
                <a:solidFill>
                  <a:schemeClr val="tx1"/>
                </a:solidFill>
                <a:effectLst/>
                <a:latin typeface="Tahoma" charset="0"/>
                <a:cs typeface="Arial" charset="0"/>
              </a:rPr>
              <a:t>Внесценические</a:t>
            </a:r>
            <a:endParaRPr kumimoji="0" lang="ru-RU" sz="2000" b="1" i="0" u="none" strike="noStrike" cap="none" normalizeH="0" baseline="0" dirty="0" smtClean="0">
              <a:ln>
                <a:noFill/>
              </a:ln>
              <a:solidFill>
                <a:schemeClr val="tx1"/>
              </a:solidFill>
              <a:effectLst/>
              <a:latin typeface="Tahoma" charset="0"/>
              <a:cs typeface="Arial" charset="0"/>
            </a:endParaRPr>
          </a:p>
        </p:txBody>
      </p:sp>
      <p:sp>
        <p:nvSpPr>
          <p:cNvPr id="7" name="Прямоугольник 6"/>
          <p:cNvSpPr/>
          <p:nvPr/>
        </p:nvSpPr>
        <p:spPr bwMode="auto">
          <a:xfrm>
            <a:off x="5791200" y="3810000"/>
            <a:ext cx="2895600" cy="838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ru-RU" sz="1200" b="1" i="0" u="none" strike="noStrike" cap="none" normalizeH="0" baseline="0" dirty="0" smtClean="0">
              <a:ln>
                <a:noFill/>
              </a:ln>
              <a:solidFill>
                <a:schemeClr val="tx1"/>
              </a:solidFill>
              <a:effectLst/>
              <a:latin typeface="Tahoma" charset="0"/>
              <a:cs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lang="ru-RU" sz="2000" b="1" i="0" dirty="0" smtClean="0"/>
              <a:t>Герои-пародии</a:t>
            </a:r>
            <a:endParaRPr kumimoji="0" lang="ru-RU" sz="2000" b="1" i="0" u="none" strike="noStrike" cap="none" normalizeH="0" baseline="0" dirty="0" smtClean="0">
              <a:ln>
                <a:noFill/>
              </a:ln>
              <a:solidFill>
                <a:schemeClr val="tx1"/>
              </a:solidFill>
              <a:effectLst/>
              <a:latin typeface="Tahoma" charset="0"/>
              <a:cs typeface="Arial" charset="0"/>
            </a:endParaRPr>
          </a:p>
        </p:txBody>
      </p:sp>
      <p:sp>
        <p:nvSpPr>
          <p:cNvPr id="8" name="Прямоугольник 7"/>
          <p:cNvSpPr/>
          <p:nvPr/>
        </p:nvSpPr>
        <p:spPr bwMode="auto">
          <a:xfrm>
            <a:off x="3048000" y="4800600"/>
            <a:ext cx="2895600" cy="1447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ru-RU" sz="1200" b="1" i="0" u="none" strike="noStrike" cap="none" normalizeH="0" baseline="0" dirty="0" smtClean="0">
              <a:ln>
                <a:noFill/>
              </a:ln>
              <a:solidFill>
                <a:schemeClr val="tx1"/>
              </a:solidFill>
              <a:effectLst/>
              <a:latin typeface="Tahoma" charset="0"/>
              <a:cs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lang="ru-RU" sz="2000" b="1" i="0" dirty="0" smtClean="0"/>
              <a:t>Герои-маски, эпизодические герои</a:t>
            </a:r>
            <a:endParaRPr kumimoji="0" lang="ru-RU" sz="2000" b="1" i="0" u="none" strike="noStrike" cap="none" normalizeH="0" baseline="0" dirty="0" smtClean="0">
              <a:ln>
                <a:noFill/>
              </a:ln>
              <a:solidFill>
                <a:schemeClr val="tx1"/>
              </a:solidFill>
              <a:effectLst/>
              <a:latin typeface="Tahoma" charset="0"/>
              <a:cs typeface="Arial" charset="0"/>
            </a:endParaRPr>
          </a:p>
        </p:txBody>
      </p:sp>
      <p:sp>
        <p:nvSpPr>
          <p:cNvPr id="9" name="Прямоугольник 8"/>
          <p:cNvSpPr/>
          <p:nvPr/>
        </p:nvSpPr>
        <p:spPr bwMode="auto">
          <a:xfrm>
            <a:off x="381000" y="2667000"/>
            <a:ext cx="2895600" cy="838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ru-RU" sz="1600" b="1" i="0" dirty="0" smtClean="0">
                <a:solidFill>
                  <a:schemeClr val="accent4"/>
                </a:solidFill>
              </a:rPr>
              <a:t>Герои, необходимые для связи</a:t>
            </a:r>
          </a:p>
          <a:p>
            <a:pPr algn="ctr"/>
            <a:r>
              <a:rPr lang="ru-RU" sz="1600" b="1" i="0" dirty="0" smtClean="0">
                <a:solidFill>
                  <a:schemeClr val="accent4"/>
                </a:solidFill>
              </a:rPr>
              <a:t>Сценического действия</a:t>
            </a:r>
          </a:p>
          <a:p>
            <a:pPr marL="0" marR="0" indent="0" algn="ctr" defTabSz="914400" rtl="0" eaLnBrk="1" fontAlgn="base" latinLnBrk="0" hangingPunct="1">
              <a:lnSpc>
                <a:spcPct val="100000"/>
              </a:lnSpc>
              <a:spcBef>
                <a:spcPct val="0"/>
              </a:spcBef>
              <a:spcAft>
                <a:spcPct val="0"/>
              </a:spcAft>
              <a:buClrTx/>
              <a:buSzTx/>
              <a:buFontTx/>
              <a:buNone/>
              <a:tabLst/>
            </a:pPr>
            <a:endParaRPr kumimoji="0" lang="ru-RU" sz="2000" b="1" i="0" u="none" strike="noStrike" cap="none" normalizeH="0" baseline="0" dirty="0" smtClean="0">
              <a:ln>
                <a:noFill/>
              </a:ln>
              <a:solidFill>
                <a:schemeClr val="tx1"/>
              </a:solidFill>
              <a:effectLst/>
              <a:latin typeface="Tahoma" charset="0"/>
              <a:cs typeface="Arial" charset="0"/>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8" grpId="0" animBg="1"/>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Кто является главными героями комедии?</a:t>
            </a:r>
            <a:endParaRPr lang="ru-RU" dirty="0"/>
          </a:p>
        </p:txBody>
      </p:sp>
      <p:sp>
        <p:nvSpPr>
          <p:cNvPr id="4" name="Содержимое 3"/>
          <p:cNvSpPr>
            <a:spLocks noGrp="1"/>
          </p:cNvSpPr>
          <p:nvPr>
            <p:ph sz="half" idx="1"/>
          </p:nvPr>
        </p:nvSpPr>
        <p:spPr/>
        <p:txBody>
          <a:bodyPr/>
          <a:lstStyle/>
          <a:p>
            <a:r>
              <a:rPr lang="ru-RU" dirty="0" smtClean="0"/>
              <a:t>Софья</a:t>
            </a:r>
          </a:p>
          <a:p>
            <a:r>
              <a:rPr lang="ru-RU" dirty="0" smtClean="0"/>
              <a:t>Чацкий</a:t>
            </a:r>
          </a:p>
          <a:p>
            <a:r>
              <a:rPr lang="ru-RU" dirty="0" smtClean="0"/>
              <a:t>Молчалин</a:t>
            </a:r>
          </a:p>
          <a:p>
            <a:r>
              <a:rPr lang="ru-RU" dirty="0" smtClean="0"/>
              <a:t>Фамусов</a:t>
            </a:r>
            <a:endParaRPr lang="ru-RU" dirty="0"/>
          </a:p>
        </p:txBody>
      </p:sp>
      <p:sp>
        <p:nvSpPr>
          <p:cNvPr id="5" name="Содержимое 4"/>
          <p:cNvSpPr>
            <a:spLocks noGrp="1"/>
          </p:cNvSpPr>
          <p:nvPr>
            <p:ph sz="half" idx="2"/>
          </p:nvPr>
        </p:nvSpPr>
        <p:spPr/>
        <p:txBody>
          <a:bodyPr/>
          <a:lstStyle/>
          <a:p>
            <a:r>
              <a:rPr lang="ru-RU" dirty="0" smtClean="0"/>
              <a:t>Сюжет комедии строится на их взаимоотношениях. Взаимодействие этих персонажей друг с другом и движет ход пьесы. </a:t>
            </a:r>
            <a:endParaRPr lang="ru-RU" dirty="0"/>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8" dur="5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5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 calcmode="lin" valueType="num">
                                      <p:cBhvr>
                                        <p:cTn id="14" dur="500" fill="hold"/>
                                        <p:tgtEl>
                                          <p:spTgt spid="4">
                                            <p:txEl>
                                              <p:pRg st="1" end="1"/>
                                            </p:txEl>
                                          </p:spTgt>
                                        </p:tgtEl>
                                        <p:attrNameLst>
                                          <p:attrName>ppt_x</p:attrName>
                                        </p:attrNameLst>
                                      </p:cBhvr>
                                      <p:tavLst>
                                        <p:tav tm="0">
                                          <p:val>
                                            <p:strVal val="#ppt_x-.2"/>
                                          </p:val>
                                        </p:tav>
                                        <p:tav tm="100000">
                                          <p:val>
                                            <p:strVal val="#ppt_x"/>
                                          </p:val>
                                        </p:tav>
                                      </p:tavLst>
                                    </p:anim>
                                    <p:anim calcmode="lin" valueType="num">
                                      <p:cBhvr>
                                        <p:cTn id="15" dur="500" fill="hold"/>
                                        <p:tgtEl>
                                          <p:spTgt spid="4">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500"/>
                                        <p:tgtEl>
                                          <p:spTgt spid="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 calcmode="lin" valueType="num">
                                      <p:cBhvr>
                                        <p:cTn id="21" dur="500" fill="hold"/>
                                        <p:tgtEl>
                                          <p:spTgt spid="4">
                                            <p:txEl>
                                              <p:pRg st="2" end="2"/>
                                            </p:txEl>
                                          </p:spTgt>
                                        </p:tgtEl>
                                        <p:attrNameLst>
                                          <p:attrName>ppt_x</p:attrName>
                                        </p:attrNameLst>
                                      </p:cBhvr>
                                      <p:tavLst>
                                        <p:tav tm="0">
                                          <p:val>
                                            <p:strVal val="#ppt_x-.2"/>
                                          </p:val>
                                        </p:tav>
                                        <p:tav tm="100000">
                                          <p:val>
                                            <p:strVal val="#ppt_x"/>
                                          </p:val>
                                        </p:tav>
                                      </p:tavLst>
                                    </p:anim>
                                    <p:anim calcmode="lin" valueType="num">
                                      <p:cBhvr>
                                        <p:cTn id="22" dur="500" fill="hold"/>
                                        <p:tgtEl>
                                          <p:spTgt spid="4">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500"/>
                                        <p:tgtEl>
                                          <p:spTgt spid="4">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 calcmode="lin" valueType="num">
                                      <p:cBhvr>
                                        <p:cTn id="28" dur="500" fill="hold"/>
                                        <p:tgtEl>
                                          <p:spTgt spid="4">
                                            <p:txEl>
                                              <p:pRg st="3" end="3"/>
                                            </p:txEl>
                                          </p:spTgt>
                                        </p:tgtEl>
                                        <p:attrNameLst>
                                          <p:attrName>ppt_x</p:attrName>
                                        </p:attrNameLst>
                                      </p:cBhvr>
                                      <p:tavLst>
                                        <p:tav tm="0">
                                          <p:val>
                                            <p:strVal val="#ppt_x-.2"/>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Кто является второстепенными героями?</a:t>
            </a:r>
            <a:endParaRPr lang="ru-RU" dirty="0"/>
          </a:p>
        </p:txBody>
      </p:sp>
      <p:sp>
        <p:nvSpPr>
          <p:cNvPr id="3" name="Содержимое 2"/>
          <p:cNvSpPr>
            <a:spLocks noGrp="1"/>
          </p:cNvSpPr>
          <p:nvPr>
            <p:ph sz="half" idx="1"/>
          </p:nvPr>
        </p:nvSpPr>
        <p:spPr/>
        <p:txBody>
          <a:bodyPr/>
          <a:lstStyle/>
          <a:p>
            <a:r>
              <a:rPr lang="ru-RU" dirty="0" smtClean="0"/>
              <a:t>Лиза</a:t>
            </a:r>
          </a:p>
          <a:p>
            <a:r>
              <a:rPr lang="ru-RU" dirty="0" smtClean="0"/>
              <a:t>Скалозуб</a:t>
            </a:r>
          </a:p>
          <a:p>
            <a:r>
              <a:rPr lang="ru-RU" dirty="0" err="1" smtClean="0"/>
              <a:t>Хлёстова</a:t>
            </a:r>
            <a:endParaRPr lang="ru-RU" dirty="0" smtClean="0"/>
          </a:p>
          <a:p>
            <a:r>
              <a:rPr lang="ru-RU" dirty="0" err="1" smtClean="0"/>
              <a:t>Горичи</a:t>
            </a:r>
            <a:endParaRPr lang="ru-RU" dirty="0" smtClean="0"/>
          </a:p>
          <a:p>
            <a:pPr>
              <a:buNone/>
            </a:pPr>
            <a:endParaRPr lang="ru-RU" dirty="0"/>
          </a:p>
        </p:txBody>
      </p:sp>
      <p:sp>
        <p:nvSpPr>
          <p:cNvPr id="4" name="Содержимое 3"/>
          <p:cNvSpPr>
            <a:spLocks noGrp="1"/>
          </p:cNvSpPr>
          <p:nvPr>
            <p:ph sz="half" idx="2"/>
          </p:nvPr>
        </p:nvSpPr>
        <p:spPr/>
        <p:txBody>
          <a:bodyPr/>
          <a:lstStyle/>
          <a:p>
            <a:r>
              <a:rPr lang="ru-RU" dirty="0" smtClean="0"/>
              <a:t>Они тоже участвуют в развитии действия, но прямого отношения к сюжету не имеют.</a:t>
            </a:r>
            <a:endParaRPr lang="ru-RU" dirty="0"/>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5" dur="5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2" dur="5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Персонаж-пародия</a:t>
            </a:r>
            <a:endParaRPr lang="ru-RU" dirty="0"/>
          </a:p>
        </p:txBody>
      </p:sp>
      <p:sp>
        <p:nvSpPr>
          <p:cNvPr id="3" name="Содержимое 2"/>
          <p:cNvSpPr>
            <a:spLocks noGrp="1"/>
          </p:cNvSpPr>
          <p:nvPr>
            <p:ph sz="half" idx="1"/>
          </p:nvPr>
        </p:nvSpPr>
        <p:spPr/>
        <p:txBody>
          <a:bodyPr/>
          <a:lstStyle/>
          <a:p>
            <a:r>
              <a:rPr lang="ru-RU" dirty="0" smtClean="0"/>
              <a:t>Репетилов — от слова «повторять». Это пародийный двойник Чацкого. </a:t>
            </a:r>
            <a:endParaRPr lang="ru-RU" dirty="0"/>
          </a:p>
        </p:txBody>
      </p:sp>
      <p:pic>
        <p:nvPicPr>
          <p:cNvPr id="5" name="Содержимое 4" descr="репетилов илья древнов.jpg"/>
          <p:cNvPicPr>
            <a:picLocks noGrp="1" noChangeAspect="1"/>
          </p:cNvPicPr>
          <p:nvPr>
            <p:ph sz="half" idx="2"/>
          </p:nvPr>
        </p:nvPicPr>
        <p:blipFill>
          <a:blip r:embed="rId2" cstate="print"/>
          <a:stretch>
            <a:fillRect/>
          </a:stretch>
        </p:blipFill>
        <p:spPr>
          <a:xfrm>
            <a:off x="4572000" y="1676400"/>
            <a:ext cx="4038600" cy="2692400"/>
          </a:xfrm>
        </p:spPr>
      </p:pic>
    </p:spTree>
  </p:cSld>
  <p:clrMapOvr>
    <a:masterClrMapping/>
  </p:clrMapOvr>
  <p:transition>
    <p:diamon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dirty="0" smtClean="0">
                <a:effectLst/>
              </a:rPr>
              <a:t>Герои, необходимые для связи</a:t>
            </a:r>
            <a:br>
              <a:rPr lang="ru-RU" sz="3200" b="1" dirty="0" smtClean="0">
                <a:effectLst/>
              </a:rPr>
            </a:br>
            <a:r>
              <a:rPr lang="ru-RU" sz="3200" b="1" dirty="0" smtClean="0">
                <a:effectLst/>
              </a:rPr>
              <a:t>сценического действия</a:t>
            </a:r>
            <a:br>
              <a:rPr lang="ru-RU" sz="3200" b="1" dirty="0" smtClean="0">
                <a:effectLst/>
              </a:rPr>
            </a:br>
            <a:endParaRPr lang="ru-RU" sz="3200" dirty="0">
              <a:effectLst/>
            </a:endParaRPr>
          </a:p>
        </p:txBody>
      </p:sp>
      <p:sp>
        <p:nvSpPr>
          <p:cNvPr id="3" name="Содержимое 2"/>
          <p:cNvSpPr>
            <a:spLocks noGrp="1"/>
          </p:cNvSpPr>
          <p:nvPr>
            <p:ph sz="half" idx="1"/>
          </p:nvPr>
        </p:nvSpPr>
        <p:spPr/>
        <p:txBody>
          <a:bodyPr/>
          <a:lstStyle/>
          <a:p>
            <a:r>
              <a:rPr lang="ru-RU" sz="2000" dirty="0" smtClean="0"/>
              <a:t>В III действии, в момент появления выдумки, у Софьи являются безымянные господа N и D. Оба действующих лица замечательны тем, что ничем от всех остальных не отличаются. Однако отдельные их личные черты напоминают отдельные социальные портреты общества.</a:t>
            </a:r>
          </a:p>
          <a:p>
            <a:r>
              <a:rPr lang="ru-RU" sz="2000" dirty="0" smtClean="0"/>
              <a:t>Какую роль они играют в действии комедии?</a:t>
            </a:r>
            <a:endParaRPr lang="ru-RU" sz="2000" dirty="0"/>
          </a:p>
        </p:txBody>
      </p:sp>
      <p:sp>
        <p:nvSpPr>
          <p:cNvPr id="4" name="Содержимое 3"/>
          <p:cNvSpPr>
            <a:spLocks noGrp="1"/>
          </p:cNvSpPr>
          <p:nvPr>
            <p:ph sz="half" idx="2"/>
          </p:nvPr>
        </p:nvSpPr>
        <p:spPr/>
        <p:txBody>
          <a:bodyPr/>
          <a:lstStyle/>
          <a:p>
            <a:r>
              <a:rPr lang="ru-RU" dirty="0" smtClean="0"/>
              <a:t>Кто эти герои?</a:t>
            </a:r>
            <a:endParaRPr lang="ru-RU" dirty="0"/>
          </a:p>
        </p:txBody>
      </p:sp>
      <p:pic>
        <p:nvPicPr>
          <p:cNvPr id="5" name="Рисунок 4" descr="На балу.jpg"/>
          <p:cNvPicPr>
            <a:picLocks noChangeAspect="1"/>
          </p:cNvPicPr>
          <p:nvPr/>
        </p:nvPicPr>
        <p:blipFill>
          <a:blip r:embed="rId2" cstate="print"/>
          <a:stretch>
            <a:fillRect/>
          </a:stretch>
        </p:blipFill>
        <p:spPr>
          <a:xfrm>
            <a:off x="4572000" y="2743200"/>
            <a:ext cx="3584448" cy="2438400"/>
          </a:xfrm>
          <a:prstGeom prst="rect">
            <a:avLst/>
          </a:prstGeom>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Внесценические</a:t>
            </a:r>
            <a:r>
              <a:rPr lang="ru-RU" dirty="0" smtClean="0"/>
              <a:t> персонажи</a:t>
            </a:r>
            <a:endParaRPr lang="ru-RU" dirty="0"/>
          </a:p>
        </p:txBody>
      </p:sp>
      <p:sp>
        <p:nvSpPr>
          <p:cNvPr id="3" name="Содержимое 2"/>
          <p:cNvSpPr>
            <a:spLocks noGrp="1"/>
          </p:cNvSpPr>
          <p:nvPr>
            <p:ph sz="half" idx="1"/>
          </p:nvPr>
        </p:nvSpPr>
        <p:spPr/>
        <p:txBody>
          <a:bodyPr/>
          <a:lstStyle/>
          <a:p>
            <a:r>
              <a:rPr lang="ru-RU" dirty="0" smtClean="0"/>
              <a:t>те, чьи имена называются, но сами герои на сцене не появляются и участия в действии не принимают. </a:t>
            </a:r>
          </a:p>
          <a:p>
            <a:r>
              <a:rPr lang="ru-RU" dirty="0" smtClean="0"/>
              <a:t>Кто является </a:t>
            </a:r>
            <a:r>
              <a:rPr lang="ru-RU" dirty="0" err="1" smtClean="0"/>
              <a:t>внесценическими</a:t>
            </a:r>
            <a:r>
              <a:rPr lang="ru-RU" dirty="0" smtClean="0"/>
              <a:t> персонажами?</a:t>
            </a:r>
            <a:endParaRPr lang="ru-RU" dirty="0"/>
          </a:p>
        </p:txBody>
      </p:sp>
      <p:sp>
        <p:nvSpPr>
          <p:cNvPr id="4" name="Содержимое 3"/>
          <p:cNvSpPr>
            <a:spLocks noGrp="1"/>
          </p:cNvSpPr>
          <p:nvPr>
            <p:ph sz="half" idx="2"/>
          </p:nvPr>
        </p:nvSpPr>
        <p:spPr/>
        <p:txBody>
          <a:bodyPr/>
          <a:lstStyle/>
          <a:p>
            <a:r>
              <a:rPr lang="ru-RU" sz="2000" dirty="0" smtClean="0"/>
              <a:t>Максим Петрович</a:t>
            </a:r>
          </a:p>
          <a:p>
            <a:r>
              <a:rPr lang="ru-RU" sz="2000" dirty="0" smtClean="0"/>
              <a:t>Марья </a:t>
            </a:r>
            <a:r>
              <a:rPr lang="ru-RU" sz="2000" dirty="0" err="1" smtClean="0"/>
              <a:t>Алексевна</a:t>
            </a:r>
            <a:endParaRPr lang="ru-RU" sz="2000" dirty="0" smtClean="0"/>
          </a:p>
          <a:p>
            <a:r>
              <a:rPr lang="ru-RU" sz="2000" dirty="0" smtClean="0"/>
              <a:t>Брат Скалозуба</a:t>
            </a:r>
          </a:p>
          <a:p>
            <a:r>
              <a:rPr lang="ru-RU" sz="2000" dirty="0" smtClean="0"/>
              <a:t>Племянник княгини </a:t>
            </a:r>
            <a:r>
              <a:rPr lang="ru-RU" sz="2000" dirty="0" err="1" smtClean="0"/>
              <a:t>Тугоуховской</a:t>
            </a:r>
            <a:r>
              <a:rPr lang="ru-RU" sz="2000" dirty="0" smtClean="0"/>
              <a:t>, князь Фёдор</a:t>
            </a:r>
          </a:p>
          <a:p>
            <a:r>
              <a:rPr lang="ru-RU" sz="2000" dirty="0" smtClean="0"/>
              <a:t>Фома Фомич</a:t>
            </a:r>
          </a:p>
          <a:p>
            <a:r>
              <a:rPr lang="ru-RU" sz="2000" dirty="0" smtClean="0"/>
              <a:t>Дуэлист, который «шумит» в Английском клубе. Его прототипом был Фёдор Толстой Американец</a:t>
            </a:r>
            <a:endParaRPr lang="ru-RU" sz="2000" dirty="0"/>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8" dur="5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5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 calcmode="lin" valueType="num">
                                      <p:cBhvr>
                                        <p:cTn id="14" dur="500" fill="hold"/>
                                        <p:tgtEl>
                                          <p:spTgt spid="4">
                                            <p:txEl>
                                              <p:pRg st="1" end="1"/>
                                            </p:txEl>
                                          </p:spTgt>
                                        </p:tgtEl>
                                        <p:attrNameLst>
                                          <p:attrName>ppt_x</p:attrName>
                                        </p:attrNameLst>
                                      </p:cBhvr>
                                      <p:tavLst>
                                        <p:tav tm="0">
                                          <p:val>
                                            <p:strVal val="#ppt_x-.2"/>
                                          </p:val>
                                        </p:tav>
                                        <p:tav tm="100000">
                                          <p:val>
                                            <p:strVal val="#ppt_x"/>
                                          </p:val>
                                        </p:tav>
                                      </p:tavLst>
                                    </p:anim>
                                    <p:anim calcmode="lin" valueType="num">
                                      <p:cBhvr>
                                        <p:cTn id="15" dur="500" fill="hold"/>
                                        <p:tgtEl>
                                          <p:spTgt spid="4">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500"/>
                                        <p:tgtEl>
                                          <p:spTgt spid="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 calcmode="lin" valueType="num">
                                      <p:cBhvr>
                                        <p:cTn id="21" dur="500" fill="hold"/>
                                        <p:tgtEl>
                                          <p:spTgt spid="4">
                                            <p:txEl>
                                              <p:pRg st="2" end="2"/>
                                            </p:txEl>
                                          </p:spTgt>
                                        </p:tgtEl>
                                        <p:attrNameLst>
                                          <p:attrName>ppt_x</p:attrName>
                                        </p:attrNameLst>
                                      </p:cBhvr>
                                      <p:tavLst>
                                        <p:tav tm="0">
                                          <p:val>
                                            <p:strVal val="#ppt_x-.2"/>
                                          </p:val>
                                        </p:tav>
                                        <p:tav tm="100000">
                                          <p:val>
                                            <p:strVal val="#ppt_x"/>
                                          </p:val>
                                        </p:tav>
                                      </p:tavLst>
                                    </p:anim>
                                    <p:anim calcmode="lin" valueType="num">
                                      <p:cBhvr>
                                        <p:cTn id="22" dur="500" fill="hold"/>
                                        <p:tgtEl>
                                          <p:spTgt spid="4">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500"/>
                                        <p:tgtEl>
                                          <p:spTgt spid="4">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 calcmode="lin" valueType="num">
                                      <p:cBhvr>
                                        <p:cTn id="28" dur="500" fill="hold"/>
                                        <p:tgtEl>
                                          <p:spTgt spid="4">
                                            <p:txEl>
                                              <p:pRg st="3" end="3"/>
                                            </p:txEl>
                                          </p:spTgt>
                                        </p:tgtEl>
                                        <p:attrNameLst>
                                          <p:attrName>ppt_x</p:attrName>
                                        </p:attrNameLst>
                                      </p:cBhvr>
                                      <p:tavLst>
                                        <p:tav tm="0">
                                          <p:val>
                                            <p:strVal val="#ppt_x-.2"/>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500"/>
                                        <p:tgtEl>
                                          <p:spTgt spid="4">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 calcmode="lin" valueType="num">
                                      <p:cBhvr>
                                        <p:cTn id="35" dur="500" fill="hold"/>
                                        <p:tgtEl>
                                          <p:spTgt spid="4">
                                            <p:txEl>
                                              <p:pRg st="4" end="4"/>
                                            </p:txEl>
                                          </p:spTgt>
                                        </p:tgtEl>
                                        <p:attrNameLst>
                                          <p:attrName>ppt_x</p:attrName>
                                        </p:attrNameLst>
                                      </p:cBhvr>
                                      <p:tavLst>
                                        <p:tav tm="0">
                                          <p:val>
                                            <p:strVal val="#ppt_x-.2"/>
                                          </p:val>
                                        </p:tav>
                                        <p:tav tm="100000">
                                          <p:val>
                                            <p:strVal val="#ppt_x"/>
                                          </p:val>
                                        </p:tav>
                                      </p:tavLst>
                                    </p:anim>
                                    <p:anim calcmode="lin" valueType="num">
                                      <p:cBhvr>
                                        <p:cTn id="36" dur="500" fill="hold"/>
                                        <p:tgtEl>
                                          <p:spTgt spid="4">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7" dur="500"/>
                                        <p:tgtEl>
                                          <p:spTgt spid="4">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grpId="0" nodeType="click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 calcmode="lin" valueType="num">
                                      <p:cBhvr>
                                        <p:cTn id="42" dur="500" fill="hold"/>
                                        <p:tgtEl>
                                          <p:spTgt spid="4">
                                            <p:txEl>
                                              <p:pRg st="5" end="5"/>
                                            </p:txEl>
                                          </p:spTgt>
                                        </p:tgtEl>
                                        <p:attrNameLst>
                                          <p:attrName>ppt_x</p:attrName>
                                        </p:attrNameLst>
                                      </p:cBhvr>
                                      <p:tavLst>
                                        <p:tav tm="0">
                                          <p:val>
                                            <p:strVal val="#ppt_x-.2"/>
                                          </p:val>
                                        </p:tav>
                                        <p:tav tm="100000">
                                          <p:val>
                                            <p:strVal val="#ppt_x"/>
                                          </p:val>
                                        </p:tav>
                                      </p:tavLst>
                                    </p:anim>
                                    <p:anim calcmode="lin" valueType="num">
                                      <p:cBhvr>
                                        <p:cTn id="43" dur="500" fill="hold"/>
                                        <p:tgtEl>
                                          <p:spTgt spid="4">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44"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sz="3200" dirty="0" smtClean="0"/>
              <a:t>Просмотрите фильм о </a:t>
            </a:r>
            <a:r>
              <a:rPr lang="ru-RU" sz="3200" dirty="0" err="1" smtClean="0"/>
              <a:t>Грибоедове</a:t>
            </a:r>
            <a:r>
              <a:rPr lang="ru-RU" sz="3200" dirty="0" smtClean="0"/>
              <a:t> и заполните таблицу</a:t>
            </a:r>
            <a:endParaRPr lang="ru-RU" sz="3200" dirty="0"/>
          </a:p>
        </p:txBody>
      </p:sp>
      <p:graphicFrame>
        <p:nvGraphicFramePr>
          <p:cNvPr id="6" name="Содержимое 5"/>
          <p:cNvGraphicFramePr>
            <a:graphicFrameLocks noGrp="1"/>
          </p:cNvGraphicFramePr>
          <p:nvPr>
            <p:ph idx="1"/>
          </p:nvPr>
        </p:nvGraphicFramePr>
        <p:xfrm>
          <a:off x="457200" y="1600200"/>
          <a:ext cx="8229600" cy="741680"/>
        </p:xfrm>
        <a:graphic>
          <a:graphicData uri="http://schemas.openxmlformats.org/drawingml/2006/table">
            <a:tbl>
              <a:tblPr firstRow="1" bandRow="1">
                <a:tableStyleId>{5DA37D80-6434-44D0-A028-1B22A696006F}</a:tableStyleId>
              </a:tblPr>
              <a:tblGrid>
                <a:gridCol w="2743200"/>
                <a:gridCol w="2743200"/>
                <a:gridCol w="2743200"/>
              </a:tblGrid>
              <a:tr h="370840">
                <a:tc>
                  <a:txBody>
                    <a:bodyPr/>
                    <a:lstStyle/>
                    <a:p>
                      <a:r>
                        <a:rPr lang="ru-RU" dirty="0" smtClean="0">
                          <a:solidFill>
                            <a:schemeClr val="bg1"/>
                          </a:solidFill>
                        </a:rPr>
                        <a:t>Даты</a:t>
                      </a:r>
                      <a:endParaRPr lang="ru-RU"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r>
                        <a:rPr lang="ru-RU" dirty="0" smtClean="0">
                          <a:solidFill>
                            <a:schemeClr val="bg1"/>
                          </a:solidFill>
                        </a:rPr>
                        <a:t>Факты жизни</a:t>
                      </a:r>
                      <a:endParaRPr lang="ru-RU"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r>
                        <a:rPr lang="ru-RU" dirty="0" smtClean="0">
                          <a:solidFill>
                            <a:schemeClr val="bg1"/>
                          </a:solidFill>
                        </a:rPr>
                        <a:t>Черты писателя</a:t>
                      </a:r>
                      <a:endParaRPr lang="ru-RU"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r>
              <a:tr h="370840">
                <a:tc>
                  <a:txBody>
                    <a:bodyPr/>
                    <a:lstStyle/>
                    <a:p>
                      <a:endParaRPr lang="ru-RU">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endParaRPr lang="ru-RU"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endParaRPr lang="ru-RU"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r>
            </a:tbl>
          </a:graphicData>
        </a:graphic>
      </p:graphicFrame>
      <p:pic>
        <p:nvPicPr>
          <p:cNvPr id="7" name="Грибоедов биография 3.wmv">
            <a:hlinkClick r:id="" action="ppaction://media"/>
          </p:cNvPr>
          <p:cNvPicPr>
            <a:picLocks noRot="1" noChangeAspect="1"/>
          </p:cNvPicPr>
          <p:nvPr>
            <a:videoFile r:link="rId1"/>
          </p:nvPr>
        </p:nvPicPr>
        <p:blipFill>
          <a:blip r:embed="rId3" cstate="print"/>
          <a:stretch>
            <a:fillRect/>
          </a:stretch>
        </p:blipFill>
        <p:spPr>
          <a:xfrm>
            <a:off x="2438400" y="2895600"/>
            <a:ext cx="4191000" cy="3143250"/>
          </a:xfrm>
          <a:prstGeom prst="rect">
            <a:avLst/>
          </a:prstGeom>
        </p:spPr>
      </p:pic>
    </p:spTree>
  </p:cSld>
  <p:clrMapOvr>
    <a:masterClrMapping/>
  </p:clrMapOvr>
  <p:transition>
    <p:diamond/>
  </p:transition>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fullScrn="1">
              <p:cMediaNode vol="100000">
                <p:cTn id="7"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Герои-маски</a:t>
            </a:r>
            <a:endParaRPr lang="ru-RU" dirty="0"/>
          </a:p>
        </p:txBody>
      </p:sp>
      <p:sp>
        <p:nvSpPr>
          <p:cNvPr id="3" name="Содержимое 2"/>
          <p:cNvSpPr>
            <a:spLocks noGrp="1"/>
          </p:cNvSpPr>
          <p:nvPr>
            <p:ph sz="half" idx="1"/>
          </p:nvPr>
        </p:nvSpPr>
        <p:spPr/>
        <p:txBody>
          <a:bodyPr/>
          <a:lstStyle/>
          <a:p>
            <a:r>
              <a:rPr lang="ru-RU" sz="2000" dirty="0" smtClean="0"/>
              <a:t>Образы героев-масок максимально обобщены. Автору не интересна их психология, они занимают его лишь как важные «приметы времени» или как вечные человеческие типы. Их роль особая, ибо они создают социально-политический фон для развития сюжета, подчеркивают и разъясняют что-то в главных героях. </a:t>
            </a:r>
            <a:endParaRPr lang="ru-RU" sz="2000" dirty="0"/>
          </a:p>
        </p:txBody>
      </p:sp>
      <p:sp>
        <p:nvSpPr>
          <p:cNvPr id="4" name="Содержимое 3"/>
          <p:cNvSpPr>
            <a:spLocks noGrp="1"/>
          </p:cNvSpPr>
          <p:nvPr>
            <p:ph sz="half" idx="2"/>
          </p:nvPr>
        </p:nvSpPr>
        <p:spPr/>
        <p:txBody>
          <a:bodyPr/>
          <a:lstStyle/>
          <a:p>
            <a:r>
              <a:rPr lang="ru-RU" sz="2000" dirty="0" smtClean="0"/>
              <a:t>Кто они? Назовите их.</a:t>
            </a:r>
          </a:p>
          <a:p>
            <a:r>
              <a:rPr lang="ru-RU" sz="2000" dirty="0" smtClean="0"/>
              <a:t>Шесть княжон </a:t>
            </a:r>
            <a:r>
              <a:rPr lang="ru-RU" sz="2000" dirty="0" err="1" smtClean="0"/>
              <a:t>Тугоуховских</a:t>
            </a:r>
            <a:r>
              <a:rPr lang="ru-RU" sz="2000" dirty="0" smtClean="0"/>
              <a:t>. Автора не интересует личность каждой из них, они важны в комедии лишь как социальный тип московской барышни. </a:t>
            </a:r>
          </a:p>
          <a:p>
            <a:r>
              <a:rPr lang="ru-RU" sz="2000" dirty="0" err="1" smtClean="0"/>
              <a:t>Хрюмины</a:t>
            </a:r>
            <a:r>
              <a:rPr lang="ru-RU" sz="2000" dirty="0" smtClean="0"/>
              <a:t>, графиня-бабушка и графиня-внучка</a:t>
            </a:r>
            <a:endParaRPr lang="ru-RU" sz="2000" dirty="0"/>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p:cTn id="13"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4">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p:cTn id="19"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Говорящие имена – черты пьес классицизма</a:t>
            </a:r>
            <a:endParaRPr lang="ru-RU" dirty="0"/>
          </a:p>
        </p:txBody>
      </p:sp>
      <p:sp>
        <p:nvSpPr>
          <p:cNvPr id="3" name="Содержимое 2"/>
          <p:cNvSpPr>
            <a:spLocks noGrp="1"/>
          </p:cNvSpPr>
          <p:nvPr>
            <p:ph sz="half" idx="1"/>
          </p:nvPr>
        </p:nvSpPr>
        <p:spPr/>
        <p:txBody>
          <a:bodyPr/>
          <a:lstStyle/>
          <a:p>
            <a:r>
              <a:rPr lang="ru-RU" sz="2000" dirty="0" smtClean="0"/>
              <a:t>Фамусов – известный, от слова «молва». Кроме того, он боится молвы. «Что скажет княгиня Марья </a:t>
            </a:r>
            <a:r>
              <a:rPr lang="ru-RU" sz="2000" dirty="0" err="1" smtClean="0"/>
              <a:t>Алексевна</a:t>
            </a:r>
            <a:r>
              <a:rPr lang="ru-RU" sz="2000" dirty="0" smtClean="0"/>
              <a:t>?»</a:t>
            </a:r>
          </a:p>
          <a:p>
            <a:r>
              <a:rPr lang="ru-RU" sz="2000" dirty="0" smtClean="0"/>
              <a:t>Софья – мудрая</a:t>
            </a:r>
          </a:p>
          <a:p>
            <a:r>
              <a:rPr lang="ru-RU" sz="2000" dirty="0" smtClean="0"/>
              <a:t>Чацкий – Чадский – Чаадаев –прямая аналогия с передовым человеком времён </a:t>
            </a:r>
            <a:r>
              <a:rPr lang="ru-RU" sz="2000" dirty="0" err="1" smtClean="0"/>
              <a:t>Грибоедова</a:t>
            </a:r>
            <a:r>
              <a:rPr lang="ru-RU" sz="2000" dirty="0" smtClean="0"/>
              <a:t>. Чадский — тот, кто находится в чаду (неадекватно расценивает ситуацию). </a:t>
            </a:r>
            <a:br>
              <a:rPr lang="ru-RU" sz="2000" dirty="0" smtClean="0"/>
            </a:br>
            <a:endParaRPr lang="ru-RU" sz="2000" dirty="0"/>
          </a:p>
        </p:txBody>
      </p:sp>
      <p:sp>
        <p:nvSpPr>
          <p:cNvPr id="4" name="Содержимое 3"/>
          <p:cNvSpPr>
            <a:spLocks noGrp="1"/>
          </p:cNvSpPr>
          <p:nvPr>
            <p:ph sz="half" idx="2"/>
          </p:nvPr>
        </p:nvSpPr>
        <p:spPr/>
        <p:txBody>
          <a:bodyPr/>
          <a:lstStyle/>
          <a:p>
            <a:r>
              <a:rPr lang="ru-RU" sz="2000" dirty="0" smtClean="0"/>
              <a:t>Репетилов – повторяет</a:t>
            </a:r>
          </a:p>
          <a:p>
            <a:r>
              <a:rPr lang="ru-RU" sz="2000" dirty="0" err="1" smtClean="0"/>
              <a:t>Хлёстова</a:t>
            </a:r>
            <a:r>
              <a:rPr lang="ru-RU" sz="2000" dirty="0" smtClean="0"/>
              <a:t> – от «хлестать», всех готова отхлестать словом</a:t>
            </a:r>
          </a:p>
          <a:p>
            <a:r>
              <a:rPr lang="ru-RU" sz="2000" dirty="0" err="1" smtClean="0"/>
              <a:t>Тугоуховские</a:t>
            </a:r>
            <a:r>
              <a:rPr lang="ru-RU" sz="2000" dirty="0" smtClean="0"/>
              <a:t> – туги на ухо, то есть глухи как в прямом смысле, так и в переносном.</a:t>
            </a:r>
            <a:endParaRPr lang="ru-RU" sz="2000" dirty="0"/>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5" dur="5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2" dur="5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4">
                                            <p:txEl>
                                              <p:pRg st="0" end="0"/>
                                            </p:txEl>
                                          </p:spTgt>
                                        </p:tgtEl>
                                        <p:attrNameLst>
                                          <p:attrName>style.visibility</p:attrName>
                                        </p:attrNameLst>
                                      </p:cBhvr>
                                      <p:to>
                                        <p:strVal val="visible"/>
                                      </p:to>
                                    </p:set>
                                    <p:anim calcmode="lin" valueType="num">
                                      <p:cBhvr>
                                        <p:cTn id="28" dur="5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29" dur="5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0" dur="500"/>
                                        <p:tgtEl>
                                          <p:spTgt spid="4">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4">
                                            <p:txEl>
                                              <p:pRg st="1" end="1"/>
                                            </p:txEl>
                                          </p:spTgt>
                                        </p:tgtEl>
                                        <p:attrNameLst>
                                          <p:attrName>style.visibility</p:attrName>
                                        </p:attrNameLst>
                                      </p:cBhvr>
                                      <p:to>
                                        <p:strVal val="visible"/>
                                      </p:to>
                                    </p:set>
                                    <p:anim calcmode="lin" valueType="num">
                                      <p:cBhvr>
                                        <p:cTn id="35" dur="500" fill="hold"/>
                                        <p:tgtEl>
                                          <p:spTgt spid="4">
                                            <p:txEl>
                                              <p:pRg st="1" end="1"/>
                                            </p:txEl>
                                          </p:spTgt>
                                        </p:tgtEl>
                                        <p:attrNameLst>
                                          <p:attrName>ppt_x</p:attrName>
                                        </p:attrNameLst>
                                      </p:cBhvr>
                                      <p:tavLst>
                                        <p:tav tm="0">
                                          <p:val>
                                            <p:strVal val="#ppt_x-.2"/>
                                          </p:val>
                                        </p:tav>
                                        <p:tav tm="100000">
                                          <p:val>
                                            <p:strVal val="#ppt_x"/>
                                          </p:val>
                                        </p:tav>
                                      </p:tavLst>
                                    </p:anim>
                                    <p:anim calcmode="lin" valueType="num">
                                      <p:cBhvr>
                                        <p:cTn id="36" dur="500" fill="hold"/>
                                        <p:tgtEl>
                                          <p:spTgt spid="4">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37" dur="500"/>
                                        <p:tgtEl>
                                          <p:spTgt spid="4">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grpId="0" nodeType="clickEffect">
                                  <p:stCondLst>
                                    <p:cond delay="0"/>
                                  </p:stCondLst>
                                  <p:childTnLst>
                                    <p:set>
                                      <p:cBhvr>
                                        <p:cTn id="41" dur="1" fill="hold">
                                          <p:stCondLst>
                                            <p:cond delay="0"/>
                                          </p:stCondLst>
                                        </p:cTn>
                                        <p:tgtEl>
                                          <p:spTgt spid="4">
                                            <p:txEl>
                                              <p:pRg st="2" end="2"/>
                                            </p:txEl>
                                          </p:spTgt>
                                        </p:tgtEl>
                                        <p:attrNameLst>
                                          <p:attrName>style.visibility</p:attrName>
                                        </p:attrNameLst>
                                      </p:cBhvr>
                                      <p:to>
                                        <p:strVal val="visible"/>
                                      </p:to>
                                    </p:set>
                                    <p:anim calcmode="lin" valueType="num">
                                      <p:cBhvr>
                                        <p:cTn id="42" dur="500" fill="hold"/>
                                        <p:tgtEl>
                                          <p:spTgt spid="4">
                                            <p:txEl>
                                              <p:pRg st="2" end="2"/>
                                            </p:txEl>
                                          </p:spTgt>
                                        </p:tgtEl>
                                        <p:attrNameLst>
                                          <p:attrName>ppt_x</p:attrName>
                                        </p:attrNameLst>
                                      </p:cBhvr>
                                      <p:tavLst>
                                        <p:tav tm="0">
                                          <p:val>
                                            <p:strVal val="#ppt_x-.2"/>
                                          </p:val>
                                        </p:tav>
                                        <p:tav tm="100000">
                                          <p:val>
                                            <p:strVal val="#ppt_x"/>
                                          </p:val>
                                        </p:tav>
                                      </p:tavLst>
                                    </p:anim>
                                    <p:anim calcmode="lin" valueType="num">
                                      <p:cBhvr>
                                        <p:cTn id="43" dur="500" fill="hold"/>
                                        <p:tgtEl>
                                          <p:spTgt spid="4">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4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t>Домашнее задание</a:t>
            </a:r>
            <a:endParaRPr lang="ru-RU" dirty="0"/>
          </a:p>
        </p:txBody>
      </p:sp>
      <p:sp>
        <p:nvSpPr>
          <p:cNvPr id="6" name="Содержимое 5"/>
          <p:cNvSpPr>
            <a:spLocks noGrp="1"/>
          </p:cNvSpPr>
          <p:nvPr>
            <p:ph idx="1"/>
          </p:nvPr>
        </p:nvSpPr>
        <p:spPr/>
        <p:txBody>
          <a:bodyPr/>
          <a:lstStyle/>
          <a:p>
            <a:pPr marL="514350" indent="-514350">
              <a:buNone/>
            </a:pPr>
            <a:r>
              <a:rPr lang="ru-RU" sz="2000" dirty="0" smtClean="0"/>
              <a:t>Составить характеристики главных действующих лиц:</a:t>
            </a:r>
          </a:p>
          <a:p>
            <a:pPr marL="514350" indent="-514350"/>
            <a:r>
              <a:rPr lang="ru-RU" sz="2000" dirty="0" smtClean="0"/>
              <a:t>Скалозуба</a:t>
            </a:r>
          </a:p>
          <a:p>
            <a:pPr marL="514350" indent="-514350"/>
            <a:r>
              <a:rPr lang="ru-RU" sz="2000" dirty="0" smtClean="0"/>
              <a:t>Молчалина</a:t>
            </a:r>
          </a:p>
          <a:p>
            <a:pPr marL="514350" indent="-514350"/>
            <a:r>
              <a:rPr lang="ru-RU" sz="2000" dirty="0" smtClean="0"/>
              <a:t>Фамусова</a:t>
            </a:r>
          </a:p>
          <a:p>
            <a:pPr marL="514350" indent="-514350"/>
            <a:r>
              <a:rPr lang="ru-RU" sz="2000" dirty="0" smtClean="0"/>
              <a:t>Чацкого</a:t>
            </a:r>
          </a:p>
          <a:p>
            <a:pPr marL="514350" indent="-514350">
              <a:buNone/>
            </a:pPr>
            <a:r>
              <a:rPr lang="ru-RU" sz="2000" dirty="0" smtClean="0"/>
              <a:t>По плану:</a:t>
            </a:r>
          </a:p>
          <a:p>
            <a:pPr marL="514350" indent="-514350">
              <a:buFont typeface="+mj-lt"/>
              <a:buAutoNum type="arabicPeriod"/>
            </a:pPr>
            <a:r>
              <a:rPr lang="ru-RU" sz="2000" dirty="0" smtClean="0"/>
              <a:t>Кто он такой по своему социальному положению?</a:t>
            </a:r>
          </a:p>
          <a:p>
            <a:pPr marL="514350" indent="-514350">
              <a:buFont typeface="+mj-lt"/>
              <a:buAutoNum type="arabicPeriod"/>
            </a:pPr>
            <a:r>
              <a:rPr lang="ru-RU" sz="2000" dirty="0" smtClean="0"/>
              <a:t>Его предыстория</a:t>
            </a:r>
          </a:p>
          <a:p>
            <a:pPr marL="514350" indent="-514350">
              <a:buFont typeface="+mj-lt"/>
              <a:buAutoNum type="arabicPeriod"/>
            </a:pPr>
            <a:r>
              <a:rPr lang="ru-RU" sz="2000" dirty="0" smtClean="0"/>
              <a:t>Как его характеризуют другие персонажи?</a:t>
            </a:r>
          </a:p>
          <a:p>
            <a:pPr marL="514350" indent="-514350">
              <a:buFont typeface="+mj-lt"/>
              <a:buAutoNum type="arabicPeriod"/>
            </a:pPr>
            <a:r>
              <a:rPr lang="ru-RU" sz="2000" dirty="0" smtClean="0"/>
              <a:t>Как он сам себя характеризует в словах и действиях</a:t>
            </a:r>
          </a:p>
          <a:p>
            <a:pPr marL="514350" indent="-514350">
              <a:buFont typeface="+mj-lt"/>
              <a:buAutoNum type="arabicPeriod"/>
            </a:pPr>
            <a:r>
              <a:rPr lang="ru-RU" sz="2000" dirty="0" smtClean="0"/>
              <a:t>Что о нём говорит автор в ремарках?</a:t>
            </a:r>
          </a:p>
          <a:p>
            <a:pPr marL="514350" indent="-514350">
              <a:buFont typeface="+mj-lt"/>
              <a:buAutoNum type="arabicPeriod"/>
            </a:pPr>
            <a:r>
              <a:rPr lang="ru-RU" sz="2000" dirty="0" smtClean="0"/>
              <a:t>Сделайте выводы о качествах характера</a:t>
            </a:r>
            <a:endParaRPr lang="ru-RU" sz="2000" dirty="0"/>
          </a:p>
        </p:txBody>
      </p:sp>
    </p:spTree>
  </p:cSld>
  <p:clrMapOvr>
    <a:masterClrMapping/>
  </p:clrMapOvr>
  <p:transition>
    <p:diamon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762000" y="609600"/>
            <a:ext cx="7772400" cy="1362075"/>
          </a:xfrm>
        </p:spPr>
        <p:txBody>
          <a:bodyPr/>
          <a:lstStyle/>
          <a:p>
            <a:r>
              <a:rPr lang="ru-RU" dirty="0" smtClean="0"/>
              <a:t>Сюжет и конфликт комедии</a:t>
            </a:r>
            <a:endParaRPr lang="ru-RU" dirty="0"/>
          </a:p>
        </p:txBody>
      </p:sp>
      <p:sp>
        <p:nvSpPr>
          <p:cNvPr id="6" name="Текст 5"/>
          <p:cNvSpPr>
            <a:spLocks noGrp="1"/>
          </p:cNvSpPr>
          <p:nvPr>
            <p:ph type="body" idx="1"/>
          </p:nvPr>
        </p:nvSpPr>
        <p:spPr/>
        <p:txBody>
          <a:bodyPr/>
          <a:lstStyle/>
          <a:p>
            <a:r>
              <a:rPr lang="ru-RU" dirty="0" smtClean="0"/>
              <a:t>Урок 3</a:t>
            </a:r>
            <a:endParaRPr lang="ru-RU" dirty="0"/>
          </a:p>
        </p:txBody>
      </p:sp>
    </p:spTree>
  </p:cSld>
  <p:clrMapOvr>
    <a:masterClrMapping/>
  </p:clrMapOvr>
  <p:transition>
    <p:diamon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Соответствие классицистическим канонам</a:t>
            </a:r>
            <a:endParaRPr lang="ru-RU" dirty="0"/>
          </a:p>
        </p:txBody>
      </p:sp>
      <p:sp>
        <p:nvSpPr>
          <p:cNvPr id="3" name="Содержимое 2"/>
          <p:cNvSpPr>
            <a:spLocks noGrp="1"/>
          </p:cNvSpPr>
          <p:nvPr>
            <p:ph sz="half" idx="1"/>
          </p:nvPr>
        </p:nvSpPr>
        <p:spPr>
          <a:xfrm>
            <a:off x="457200" y="1600200"/>
            <a:ext cx="4648200" cy="4530725"/>
          </a:xfrm>
        </p:spPr>
        <p:txBody>
          <a:bodyPr/>
          <a:lstStyle/>
          <a:p>
            <a:r>
              <a:rPr lang="ru-RU" sz="2000" dirty="0" smtClean="0"/>
              <a:t>Соблюдаются ли в комедии единство места, времени и действия?</a:t>
            </a:r>
          </a:p>
          <a:p>
            <a:r>
              <a:rPr lang="ru-RU" sz="2000" dirty="0" smtClean="0"/>
              <a:t>Не соблюдается только единство действия, так как здесь два конфликта и две сюжетные линии</a:t>
            </a:r>
          </a:p>
          <a:p>
            <a:r>
              <a:rPr lang="ru-RU" sz="2000" dirty="0" smtClean="0"/>
              <a:t>Какие две сюжетные линии вы может выделить?</a:t>
            </a:r>
            <a:endParaRPr lang="ru-RU" sz="2000" dirty="0"/>
          </a:p>
        </p:txBody>
      </p:sp>
      <p:pic>
        <p:nvPicPr>
          <p:cNvPr id="7" name="Содержимое 6" descr="обложка.jpg"/>
          <p:cNvPicPr>
            <a:picLocks noGrp="1" noChangeAspect="1"/>
          </p:cNvPicPr>
          <p:nvPr>
            <p:ph sz="half" idx="2"/>
          </p:nvPr>
        </p:nvPicPr>
        <p:blipFill>
          <a:blip r:embed="rId2" cstate="print"/>
          <a:stretch>
            <a:fillRect/>
          </a:stretch>
        </p:blipFill>
        <p:spPr>
          <a:xfrm>
            <a:off x="5490972" y="2036762"/>
            <a:ext cx="2353056" cy="3657600"/>
          </a:xfrm>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b="1" i="1" dirty="0" smtClean="0"/>
              <a:t>Любовный конфликт</a:t>
            </a:r>
            <a:endParaRPr lang="ru-RU" b="1" i="1" dirty="0"/>
          </a:p>
        </p:txBody>
      </p:sp>
      <p:sp>
        <p:nvSpPr>
          <p:cNvPr id="6" name="Полилиния 5"/>
          <p:cNvSpPr/>
          <p:nvPr/>
        </p:nvSpPr>
        <p:spPr>
          <a:xfrm>
            <a:off x="600501" y="1596788"/>
            <a:ext cx="3425589" cy="3862316"/>
          </a:xfrm>
          <a:custGeom>
            <a:avLst/>
            <a:gdLst>
              <a:gd name="connsiteX0" fmla="*/ 0 w 3425589"/>
              <a:gd name="connsiteY0" fmla="*/ 3862316 h 3862316"/>
              <a:gd name="connsiteX1" fmla="*/ 1119117 w 3425589"/>
              <a:gd name="connsiteY1" fmla="*/ 3643952 h 3862316"/>
              <a:gd name="connsiteX2" fmla="*/ 1828800 w 3425589"/>
              <a:gd name="connsiteY2" fmla="*/ 3002508 h 3862316"/>
              <a:gd name="connsiteX3" fmla="*/ 2825087 w 3425589"/>
              <a:gd name="connsiteY3" fmla="*/ 1787857 h 3862316"/>
              <a:gd name="connsiteX4" fmla="*/ 3234520 w 3425589"/>
              <a:gd name="connsiteY4" fmla="*/ 764275 h 3862316"/>
              <a:gd name="connsiteX5" fmla="*/ 3425589 w 3425589"/>
              <a:gd name="connsiteY5" fmla="*/ 0 h 3862316"/>
              <a:gd name="connsiteX6" fmla="*/ 3425589 w 3425589"/>
              <a:gd name="connsiteY6" fmla="*/ 0 h 3862316"/>
              <a:gd name="connsiteX7" fmla="*/ 3425589 w 3425589"/>
              <a:gd name="connsiteY7" fmla="*/ 0 h 3862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5589" h="3862316">
                <a:moveTo>
                  <a:pt x="0" y="3862316"/>
                </a:moveTo>
                <a:cubicBezTo>
                  <a:pt x="407158" y="3824784"/>
                  <a:pt x="814317" y="3787253"/>
                  <a:pt x="1119117" y="3643952"/>
                </a:cubicBezTo>
                <a:cubicBezTo>
                  <a:pt x="1423917" y="3500651"/>
                  <a:pt x="1544472" y="3311857"/>
                  <a:pt x="1828800" y="3002508"/>
                </a:cubicBezTo>
                <a:cubicBezTo>
                  <a:pt x="2113128" y="2693159"/>
                  <a:pt x="2590800" y="2160896"/>
                  <a:pt x="2825087" y="1787857"/>
                </a:cubicBezTo>
                <a:cubicBezTo>
                  <a:pt x="3059374" y="1414818"/>
                  <a:pt x="3134436" y="1062251"/>
                  <a:pt x="3234520" y="764275"/>
                </a:cubicBezTo>
                <a:cubicBezTo>
                  <a:pt x="3334604" y="466299"/>
                  <a:pt x="3425589" y="0"/>
                  <a:pt x="3425589" y="0"/>
                </a:cubicBezTo>
                <a:lnTo>
                  <a:pt x="3425589" y="0"/>
                </a:lnTo>
                <a:lnTo>
                  <a:pt x="3425589" y="0"/>
                </a:lnTo>
              </a:path>
            </a:pathLst>
          </a:custGeom>
        </p:spPr>
        <p:style>
          <a:lnRef idx="3">
            <a:schemeClr val="dk1"/>
          </a:lnRef>
          <a:fillRef idx="0">
            <a:schemeClr val="dk1"/>
          </a:fillRef>
          <a:effectRef idx="2">
            <a:schemeClr val="dk1"/>
          </a:effectRef>
          <a:fontRef idx="minor">
            <a:schemeClr val="tx1"/>
          </a:fontRef>
        </p:style>
        <p:txBody>
          <a:bodyPr rtlCol="0" anchor="ctr"/>
          <a:lstStyle/>
          <a:p>
            <a:pPr algn="ctr"/>
            <a:endParaRPr lang="ru-RU"/>
          </a:p>
        </p:txBody>
      </p:sp>
      <p:sp>
        <p:nvSpPr>
          <p:cNvPr id="7" name="Полилиния 6"/>
          <p:cNvSpPr/>
          <p:nvPr/>
        </p:nvSpPr>
        <p:spPr>
          <a:xfrm>
            <a:off x="4010167" y="1571767"/>
            <a:ext cx="3741761" cy="4203510"/>
          </a:xfrm>
          <a:custGeom>
            <a:avLst/>
            <a:gdLst>
              <a:gd name="connsiteX0" fmla="*/ 2275 w 3741761"/>
              <a:gd name="connsiteY0" fmla="*/ 11373 h 4203510"/>
              <a:gd name="connsiteX1" fmla="*/ 56866 w 3741761"/>
              <a:gd name="connsiteY1" fmla="*/ 202442 h 4203510"/>
              <a:gd name="connsiteX2" fmla="*/ 343469 w 3741761"/>
              <a:gd name="connsiteY2" fmla="*/ 1226024 h 4203510"/>
              <a:gd name="connsiteX3" fmla="*/ 943970 w 3741761"/>
              <a:gd name="connsiteY3" fmla="*/ 2276902 h 4203510"/>
              <a:gd name="connsiteX4" fmla="*/ 1694597 w 3741761"/>
              <a:gd name="connsiteY4" fmla="*/ 3109415 h 4203510"/>
              <a:gd name="connsiteX5" fmla="*/ 2513463 w 3741761"/>
              <a:gd name="connsiteY5" fmla="*/ 3737212 h 4203510"/>
              <a:gd name="connsiteX6" fmla="*/ 3414215 w 3741761"/>
              <a:gd name="connsiteY6" fmla="*/ 4132997 h 4203510"/>
              <a:gd name="connsiteX7" fmla="*/ 3741761 w 3741761"/>
              <a:gd name="connsiteY7" fmla="*/ 4160293 h 4203510"/>
              <a:gd name="connsiteX8" fmla="*/ 3741761 w 3741761"/>
              <a:gd name="connsiteY8" fmla="*/ 4160293 h 4203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41761" h="4203510">
                <a:moveTo>
                  <a:pt x="2275" y="11373"/>
                </a:moveTo>
                <a:cubicBezTo>
                  <a:pt x="1137" y="5686"/>
                  <a:pt x="0" y="0"/>
                  <a:pt x="56866" y="202442"/>
                </a:cubicBezTo>
                <a:cubicBezTo>
                  <a:pt x="113732" y="404884"/>
                  <a:pt x="195618" y="880281"/>
                  <a:pt x="343469" y="1226024"/>
                </a:cubicBezTo>
                <a:cubicBezTo>
                  <a:pt x="491320" y="1571767"/>
                  <a:pt x="718782" y="1963004"/>
                  <a:pt x="943970" y="2276902"/>
                </a:cubicBezTo>
                <a:cubicBezTo>
                  <a:pt x="1169158" y="2590800"/>
                  <a:pt x="1433015" y="2866030"/>
                  <a:pt x="1694597" y="3109415"/>
                </a:cubicBezTo>
                <a:cubicBezTo>
                  <a:pt x="1956179" y="3352800"/>
                  <a:pt x="2226860" y="3566615"/>
                  <a:pt x="2513463" y="3737212"/>
                </a:cubicBezTo>
                <a:cubicBezTo>
                  <a:pt x="2800066" y="3907809"/>
                  <a:pt x="3209499" y="4062484"/>
                  <a:pt x="3414215" y="4132997"/>
                </a:cubicBezTo>
                <a:cubicBezTo>
                  <a:pt x="3618931" y="4203510"/>
                  <a:pt x="3741761" y="4160293"/>
                  <a:pt x="3741761" y="4160293"/>
                </a:cubicBezTo>
                <a:lnTo>
                  <a:pt x="3741761" y="4160293"/>
                </a:lnTo>
              </a:path>
            </a:pathLst>
          </a:custGeom>
        </p:spPr>
        <p:style>
          <a:lnRef idx="3">
            <a:schemeClr val="dk1"/>
          </a:lnRef>
          <a:fillRef idx="0">
            <a:schemeClr val="dk1"/>
          </a:fillRef>
          <a:effectRef idx="2">
            <a:schemeClr val="dk1"/>
          </a:effectRef>
          <a:fontRef idx="minor">
            <a:schemeClr val="tx1"/>
          </a:fontRef>
        </p:style>
        <p:txBody>
          <a:bodyPr rtlCol="0" anchor="ctr"/>
          <a:lstStyle/>
          <a:p>
            <a:pPr algn="ctr"/>
            <a:endParaRPr lang="ru-RU"/>
          </a:p>
        </p:txBody>
      </p:sp>
      <p:sp>
        <p:nvSpPr>
          <p:cNvPr id="8" name="Блок-схема: узел 7"/>
          <p:cNvSpPr/>
          <p:nvPr/>
        </p:nvSpPr>
        <p:spPr>
          <a:xfrm>
            <a:off x="428596" y="5214950"/>
            <a:ext cx="457200" cy="457200"/>
          </a:xfrm>
          <a:prstGeom prst="flowChartConnector">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9" name="Блок-схема: узел 8"/>
          <p:cNvSpPr/>
          <p:nvPr/>
        </p:nvSpPr>
        <p:spPr>
          <a:xfrm>
            <a:off x="2143108" y="4429132"/>
            <a:ext cx="457200" cy="457200"/>
          </a:xfrm>
          <a:prstGeom prst="flowChartConnector">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10" name="Блок-схема: узел 9"/>
          <p:cNvSpPr/>
          <p:nvPr/>
        </p:nvSpPr>
        <p:spPr>
          <a:xfrm>
            <a:off x="3786182" y="1357298"/>
            <a:ext cx="457200" cy="457200"/>
          </a:xfrm>
          <a:prstGeom prst="flowChartConnector">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11" name="Блок-схема: узел 10"/>
          <p:cNvSpPr/>
          <p:nvPr/>
        </p:nvSpPr>
        <p:spPr>
          <a:xfrm>
            <a:off x="7429520" y="5500702"/>
            <a:ext cx="457200" cy="457200"/>
          </a:xfrm>
          <a:prstGeom prst="flowChartConnector">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12" name="Прямоугольная выноска 11"/>
          <p:cNvSpPr/>
          <p:nvPr/>
        </p:nvSpPr>
        <p:spPr>
          <a:xfrm>
            <a:off x="1428728" y="5929330"/>
            <a:ext cx="2214578" cy="571504"/>
          </a:xfrm>
          <a:prstGeom prst="wedgeRectCallout">
            <a:avLst>
              <a:gd name="adj1" fmla="val -83076"/>
              <a:gd name="adj2" fmla="val -14526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Экспозиция</a:t>
            </a:r>
            <a:endParaRPr lang="ru-RU" b="1" dirty="0">
              <a:solidFill>
                <a:schemeClr val="tx1"/>
              </a:solidFill>
            </a:endParaRPr>
          </a:p>
        </p:txBody>
      </p:sp>
      <p:sp>
        <p:nvSpPr>
          <p:cNvPr id="13" name="Прямоугольная выноска 12"/>
          <p:cNvSpPr/>
          <p:nvPr/>
        </p:nvSpPr>
        <p:spPr>
          <a:xfrm>
            <a:off x="428596" y="3143248"/>
            <a:ext cx="2214578" cy="571504"/>
          </a:xfrm>
          <a:prstGeom prst="wedgeRectCallout">
            <a:avLst>
              <a:gd name="adj1" fmla="val 38329"/>
              <a:gd name="adj2" fmla="val 21055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Завязка</a:t>
            </a:r>
            <a:endParaRPr lang="ru-RU" b="1" dirty="0">
              <a:solidFill>
                <a:schemeClr val="tx1"/>
              </a:solidFill>
            </a:endParaRPr>
          </a:p>
        </p:txBody>
      </p:sp>
      <p:sp>
        <p:nvSpPr>
          <p:cNvPr id="14" name="Прямоугольная выноска 13"/>
          <p:cNvSpPr/>
          <p:nvPr/>
        </p:nvSpPr>
        <p:spPr>
          <a:xfrm>
            <a:off x="5286380" y="2000240"/>
            <a:ext cx="2214578" cy="571504"/>
          </a:xfrm>
          <a:prstGeom prst="wedgeRectCallout">
            <a:avLst>
              <a:gd name="adj1" fmla="val -107111"/>
              <a:gd name="adj2" fmla="val -1166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Кульминация</a:t>
            </a:r>
            <a:endParaRPr lang="ru-RU" b="1" dirty="0">
              <a:solidFill>
                <a:schemeClr val="tx1"/>
              </a:solidFill>
            </a:endParaRPr>
          </a:p>
        </p:txBody>
      </p:sp>
      <p:sp>
        <p:nvSpPr>
          <p:cNvPr id="15" name="Прямоугольная выноска 14"/>
          <p:cNvSpPr/>
          <p:nvPr/>
        </p:nvSpPr>
        <p:spPr>
          <a:xfrm>
            <a:off x="6357950" y="4000504"/>
            <a:ext cx="2214578" cy="571504"/>
          </a:xfrm>
          <a:prstGeom prst="wedgeRectCallout">
            <a:avLst>
              <a:gd name="adj1" fmla="val 10597"/>
              <a:gd name="adj2" fmla="val 27026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Развязка</a:t>
            </a:r>
            <a:endParaRPr lang="ru-RU" b="1" dirty="0">
              <a:solidFill>
                <a:schemeClr val="tx1"/>
              </a:solidFill>
            </a:endParaRPr>
          </a:p>
        </p:txBody>
      </p:sp>
      <p:sp>
        <p:nvSpPr>
          <p:cNvPr id="16" name="Горизонтальный свиток 15"/>
          <p:cNvSpPr/>
          <p:nvPr/>
        </p:nvSpPr>
        <p:spPr>
          <a:xfrm>
            <a:off x="1142976" y="5572140"/>
            <a:ext cx="2928958" cy="128586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Сцена утром, приезд Чацкого, рассказ о соискателях на руку Софьи</a:t>
            </a:r>
            <a:endParaRPr lang="ru-RU" b="1" dirty="0">
              <a:solidFill>
                <a:schemeClr val="tx1"/>
              </a:solidFill>
            </a:endParaRPr>
          </a:p>
        </p:txBody>
      </p:sp>
      <p:sp>
        <p:nvSpPr>
          <p:cNvPr id="17" name="Горизонтальный свиток 16"/>
          <p:cNvSpPr/>
          <p:nvPr/>
        </p:nvSpPr>
        <p:spPr>
          <a:xfrm>
            <a:off x="285720" y="2857496"/>
            <a:ext cx="2928958" cy="128586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Чацкий задел Софью за живое, плохо отозвавшись о Молчалине</a:t>
            </a:r>
            <a:endParaRPr lang="ru-RU" b="1" dirty="0">
              <a:solidFill>
                <a:schemeClr val="tx1"/>
              </a:solidFill>
            </a:endParaRPr>
          </a:p>
        </p:txBody>
      </p:sp>
      <p:sp>
        <p:nvSpPr>
          <p:cNvPr id="18" name="Горизонтальный свиток 17"/>
          <p:cNvSpPr/>
          <p:nvPr/>
        </p:nvSpPr>
        <p:spPr>
          <a:xfrm>
            <a:off x="4857752" y="1500174"/>
            <a:ext cx="2928958" cy="128586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Сцена на балу. «</a:t>
            </a:r>
            <a:r>
              <a:rPr lang="ru-RU" b="1" dirty="0" err="1" smtClean="0">
                <a:solidFill>
                  <a:schemeClr val="tx1"/>
                </a:solidFill>
              </a:rPr>
              <a:t>Мильон</a:t>
            </a:r>
            <a:r>
              <a:rPr lang="ru-RU" b="1" dirty="0" smtClean="0">
                <a:solidFill>
                  <a:schemeClr val="tx1"/>
                </a:solidFill>
              </a:rPr>
              <a:t> терзаний Чацкого»</a:t>
            </a:r>
            <a:endParaRPr lang="ru-RU" b="1" dirty="0">
              <a:solidFill>
                <a:schemeClr val="tx1"/>
              </a:solidFill>
            </a:endParaRPr>
          </a:p>
        </p:txBody>
      </p:sp>
      <p:sp>
        <p:nvSpPr>
          <p:cNvPr id="19" name="Горизонтальный свиток 18"/>
          <p:cNvSpPr/>
          <p:nvPr/>
        </p:nvSpPr>
        <p:spPr>
          <a:xfrm>
            <a:off x="5929322" y="3571876"/>
            <a:ext cx="2928958" cy="128586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Чацкий прозревает: Софья любит Молчалина</a:t>
            </a:r>
            <a:endParaRPr lang="ru-RU" b="1" dirty="0">
              <a:solidFill>
                <a:schemeClr val="tx1"/>
              </a:solidFill>
            </a:endParaRPr>
          </a:p>
        </p:txBody>
      </p:sp>
      <p:pic>
        <p:nvPicPr>
          <p:cNvPr id="20" name="Рисунок 19" descr="1 действие.jpg"/>
          <p:cNvPicPr>
            <a:picLocks noChangeAspect="1"/>
          </p:cNvPicPr>
          <p:nvPr/>
        </p:nvPicPr>
        <p:blipFill>
          <a:blip r:embed="rId2" cstate="print"/>
          <a:stretch>
            <a:fillRect/>
          </a:stretch>
        </p:blipFill>
        <p:spPr>
          <a:xfrm>
            <a:off x="228600" y="4038600"/>
            <a:ext cx="1723898" cy="1676400"/>
          </a:xfrm>
          <a:prstGeom prst="rect">
            <a:avLst/>
          </a:prstGeom>
        </p:spPr>
      </p:pic>
      <p:pic>
        <p:nvPicPr>
          <p:cNvPr id="21" name="Рисунок 20" descr="Чацкий на балу.jpg"/>
          <p:cNvPicPr>
            <a:picLocks noChangeAspect="1"/>
          </p:cNvPicPr>
          <p:nvPr/>
        </p:nvPicPr>
        <p:blipFill>
          <a:blip r:embed="rId3" cstate="print"/>
          <a:stretch>
            <a:fillRect/>
          </a:stretch>
        </p:blipFill>
        <p:spPr>
          <a:xfrm>
            <a:off x="2819400" y="1143000"/>
            <a:ext cx="2008886" cy="1676400"/>
          </a:xfrm>
          <a:prstGeom prst="rect">
            <a:avLst/>
          </a:prstGeom>
        </p:spPr>
      </p:pic>
      <p:pic>
        <p:nvPicPr>
          <p:cNvPr id="22" name="Рисунок 21" descr="Финал Кардовский.jpg"/>
          <p:cNvPicPr>
            <a:picLocks noChangeAspect="1"/>
          </p:cNvPicPr>
          <p:nvPr/>
        </p:nvPicPr>
        <p:blipFill>
          <a:blip r:embed="rId4" cstate="print"/>
          <a:stretch>
            <a:fillRect/>
          </a:stretch>
        </p:blipFill>
        <p:spPr>
          <a:xfrm>
            <a:off x="5562600" y="4908550"/>
            <a:ext cx="1905000" cy="1949450"/>
          </a:xfrm>
          <a:prstGeom prst="rect">
            <a:avLst/>
          </a:prstGeom>
        </p:spPr>
      </p:pic>
      <p:pic>
        <p:nvPicPr>
          <p:cNvPr id="23" name="Рисунок 22" descr="Софья и Чацкий.jpg"/>
          <p:cNvPicPr>
            <a:picLocks noChangeAspect="1"/>
          </p:cNvPicPr>
          <p:nvPr/>
        </p:nvPicPr>
        <p:blipFill>
          <a:blip r:embed="rId5" cstate="print"/>
          <a:stretch>
            <a:fillRect/>
          </a:stretch>
        </p:blipFill>
        <p:spPr>
          <a:xfrm>
            <a:off x="914400" y="1143000"/>
            <a:ext cx="1139952" cy="1718521"/>
          </a:xfrm>
          <a:prstGeom prst="rect">
            <a:avLst/>
          </a:prstGeom>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12"/>
                                        </p:tgtEl>
                                        <p:attrNameLst>
                                          <p:attrName>style.visibility</p:attrName>
                                        </p:attrNameLst>
                                      </p:cBhvr>
                                      <p:to>
                                        <p:strVal val="hidden"/>
                                      </p:to>
                                    </p:set>
                                  </p:childTnLst>
                                </p:cTn>
                              </p:par>
                              <p:par>
                                <p:cTn id="31" presetID="16" presetClass="entr" presetSubtype="37"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barn(outVertical)">
                                      <p:cBhvr>
                                        <p:cTn id="33" dur="500"/>
                                        <p:tgtEl>
                                          <p:spTgt spid="16"/>
                                        </p:tgtEl>
                                      </p:cBhvr>
                                    </p:animEffect>
                                  </p:childTnLst>
                                </p:cTn>
                              </p:par>
                              <p:par>
                                <p:cTn id="34" presetID="23" presetClass="entr" presetSubtype="16" fill="hold"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1" presetClass="exit" presetSubtype="0" fill="hold" grpId="1" nodeType="clickEffect">
                                  <p:stCondLst>
                                    <p:cond delay="0"/>
                                  </p:stCondLst>
                                  <p:childTnLst>
                                    <p:set>
                                      <p:cBhvr>
                                        <p:cTn id="41" dur="1" fill="hold">
                                          <p:stCondLst>
                                            <p:cond delay="0"/>
                                          </p:stCondLst>
                                        </p:cTn>
                                        <p:tgtEl>
                                          <p:spTgt spid="13"/>
                                        </p:tgtEl>
                                        <p:attrNameLst>
                                          <p:attrName>style.visibility</p:attrName>
                                        </p:attrNameLst>
                                      </p:cBhvr>
                                      <p:to>
                                        <p:strVal val="hidden"/>
                                      </p:to>
                                    </p:set>
                                  </p:childTnLst>
                                </p:cTn>
                              </p:par>
                              <p:par>
                                <p:cTn id="42" presetID="16" presetClass="entr" presetSubtype="37"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barn(outVertical)">
                                      <p:cBhvr>
                                        <p:cTn id="44" dur="500"/>
                                        <p:tgtEl>
                                          <p:spTgt spid="17"/>
                                        </p:tgtEl>
                                      </p:cBhvr>
                                    </p:animEffect>
                                  </p:childTnLst>
                                </p:cTn>
                              </p:par>
                              <p:par>
                                <p:cTn id="45" presetID="23" presetClass="entr" presetSubtype="16" fill="hold" nodeType="with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1" nodeType="clickEffect">
                                  <p:stCondLst>
                                    <p:cond delay="0"/>
                                  </p:stCondLst>
                                  <p:childTnLst>
                                    <p:set>
                                      <p:cBhvr>
                                        <p:cTn id="52" dur="1" fill="hold">
                                          <p:stCondLst>
                                            <p:cond delay="0"/>
                                          </p:stCondLst>
                                        </p:cTn>
                                        <p:tgtEl>
                                          <p:spTgt spid="14"/>
                                        </p:tgtEl>
                                        <p:attrNameLst>
                                          <p:attrName>style.visibility</p:attrName>
                                        </p:attrNameLst>
                                      </p:cBhvr>
                                      <p:to>
                                        <p:strVal val="hidden"/>
                                      </p:to>
                                    </p:set>
                                  </p:childTnLst>
                                </p:cTn>
                              </p:par>
                              <p:par>
                                <p:cTn id="53" presetID="16" presetClass="entr" presetSubtype="37"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barn(outVertical)">
                                      <p:cBhvr>
                                        <p:cTn id="55" dur="500"/>
                                        <p:tgtEl>
                                          <p:spTgt spid="18"/>
                                        </p:tgtEl>
                                      </p:cBhvr>
                                    </p:animEffect>
                                  </p:childTnLst>
                                </p:cTn>
                              </p:par>
                              <p:par>
                                <p:cTn id="56" presetID="23" presetClass="entr" presetSubtype="16" fill="hold" nodeType="with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p:cTn id="58" dur="500" fill="hold"/>
                                        <p:tgtEl>
                                          <p:spTgt spid="21"/>
                                        </p:tgtEl>
                                        <p:attrNameLst>
                                          <p:attrName>ppt_w</p:attrName>
                                        </p:attrNameLst>
                                      </p:cBhvr>
                                      <p:tavLst>
                                        <p:tav tm="0">
                                          <p:val>
                                            <p:fltVal val="0"/>
                                          </p:val>
                                        </p:tav>
                                        <p:tav tm="100000">
                                          <p:val>
                                            <p:strVal val="#ppt_w"/>
                                          </p:val>
                                        </p:tav>
                                      </p:tavLst>
                                    </p:anim>
                                    <p:anim calcmode="lin" valueType="num">
                                      <p:cBhvr>
                                        <p:cTn id="59" dur="500" fill="hold"/>
                                        <p:tgtEl>
                                          <p:spTgt spid="21"/>
                                        </p:tgtEl>
                                        <p:attrNameLst>
                                          <p:attrName>ppt_h</p:attrName>
                                        </p:attrNameLst>
                                      </p:cBhvr>
                                      <p:tavLst>
                                        <p:tav tm="0">
                                          <p:val>
                                            <p:fltVal val="0"/>
                                          </p:val>
                                        </p:tav>
                                        <p:tav tm="100000">
                                          <p:val>
                                            <p:strVal val="#ppt_h"/>
                                          </p:val>
                                        </p:tav>
                                      </p:tavLst>
                                    </p:anim>
                                  </p:childTnLst>
                                </p:cTn>
                              </p:par>
                            </p:childTnLst>
                          </p:cTn>
                        </p:par>
                      </p:childTnLst>
                    </p:cTn>
                  </p:par>
                  <p:par>
                    <p:cTn id="60" fill="hold">
                      <p:stCondLst>
                        <p:cond delay="indefinite"/>
                      </p:stCondLst>
                      <p:childTnLst>
                        <p:par>
                          <p:cTn id="61" fill="hold">
                            <p:stCondLst>
                              <p:cond delay="0"/>
                            </p:stCondLst>
                            <p:childTnLst>
                              <p:par>
                                <p:cTn id="62" presetID="1" presetClass="exit" presetSubtype="0" fill="hold" grpId="1" nodeType="clickEffect">
                                  <p:stCondLst>
                                    <p:cond delay="0"/>
                                  </p:stCondLst>
                                  <p:childTnLst>
                                    <p:set>
                                      <p:cBhvr>
                                        <p:cTn id="63" dur="1" fill="hold">
                                          <p:stCondLst>
                                            <p:cond delay="0"/>
                                          </p:stCondLst>
                                        </p:cTn>
                                        <p:tgtEl>
                                          <p:spTgt spid="15"/>
                                        </p:tgtEl>
                                        <p:attrNameLst>
                                          <p:attrName>style.visibility</p:attrName>
                                        </p:attrNameLst>
                                      </p:cBhvr>
                                      <p:to>
                                        <p:strVal val="hidden"/>
                                      </p:to>
                                    </p:set>
                                  </p:childTnLst>
                                </p:cTn>
                              </p:par>
                              <p:par>
                                <p:cTn id="64" presetID="16" presetClass="entr" presetSubtype="37" fill="hold" grpId="0" nodeType="with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barn(outVertical)">
                                      <p:cBhvr>
                                        <p:cTn id="66" dur="500"/>
                                        <p:tgtEl>
                                          <p:spTgt spid="19"/>
                                        </p:tgtEl>
                                      </p:cBhvr>
                                    </p:animEffect>
                                  </p:childTnLst>
                                </p:cTn>
                              </p:par>
                              <p:par>
                                <p:cTn id="67" presetID="23" presetClass="entr" presetSubtype="16" fill="hold" nodeType="with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p:cTn id="69" dur="500" fill="hold"/>
                                        <p:tgtEl>
                                          <p:spTgt spid="22"/>
                                        </p:tgtEl>
                                        <p:attrNameLst>
                                          <p:attrName>ppt_w</p:attrName>
                                        </p:attrNameLst>
                                      </p:cBhvr>
                                      <p:tavLst>
                                        <p:tav tm="0">
                                          <p:val>
                                            <p:fltVal val="0"/>
                                          </p:val>
                                        </p:tav>
                                        <p:tav tm="100000">
                                          <p:val>
                                            <p:strVal val="#ppt_w"/>
                                          </p:val>
                                        </p:tav>
                                      </p:tavLst>
                                    </p:anim>
                                    <p:anim calcmode="lin" valueType="num">
                                      <p:cBhvr>
                                        <p:cTn id="70" dur="500" fill="hold"/>
                                        <p:tgtEl>
                                          <p:spTgt spid="2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animBg="1"/>
      <p:bldP spid="13" grpId="1" animBg="1"/>
      <p:bldP spid="14" grpId="0" animBg="1"/>
      <p:bldP spid="14" grpId="1" animBg="1"/>
      <p:bldP spid="15" grpId="0" animBg="1"/>
      <p:bldP spid="15" grpId="1" animBg="1"/>
      <p:bldP spid="16" grpId="0" animBg="1"/>
      <p:bldP spid="17" grpId="0" animBg="1"/>
      <p:bldP spid="18" grpId="0" animBg="1"/>
      <p:bldP spid="1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5486400"/>
            <a:ext cx="8229600" cy="1139825"/>
          </a:xfrm>
        </p:spPr>
        <p:txBody>
          <a:bodyPr/>
          <a:lstStyle/>
          <a:p>
            <a:r>
              <a:rPr lang="ru-RU" dirty="0" smtClean="0"/>
              <a:t>Завязка любовного конфликта</a:t>
            </a:r>
            <a:endParaRPr lang="ru-RU" dirty="0"/>
          </a:p>
        </p:txBody>
      </p:sp>
      <p:pic>
        <p:nvPicPr>
          <p:cNvPr id="5" name="1 действие завязка любовного конфликта.wmv">
            <a:hlinkClick r:id="" action="ppaction://media"/>
          </p:cNvPr>
          <p:cNvPicPr>
            <a:picLocks noGrp="1" noRot="1" noChangeAspect="1"/>
          </p:cNvPicPr>
          <p:nvPr>
            <p:ph idx="1"/>
            <a:videoFile r:link="rId1"/>
          </p:nvPr>
        </p:nvPicPr>
        <p:blipFill>
          <a:blip r:embed="rId3" cstate="print"/>
          <a:stretch>
            <a:fillRect/>
          </a:stretch>
        </p:blipFill>
        <p:spPr>
          <a:xfrm>
            <a:off x="1295400" y="152400"/>
            <a:ext cx="6629400" cy="4972050"/>
          </a:xfrm>
          <a:prstGeom prst="rect">
            <a:avLst/>
          </a:prstGeom>
        </p:spPr>
      </p:pic>
    </p:spTree>
  </p:cSld>
  <p:clrMapOvr>
    <a:masterClrMapping/>
  </p:clrMapOvr>
  <p:transition>
    <p:diamond/>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100000">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24400"/>
            <a:ext cx="8229600" cy="1139825"/>
          </a:xfrm>
        </p:spPr>
        <p:txBody>
          <a:bodyPr/>
          <a:lstStyle/>
          <a:p>
            <a:r>
              <a:rPr lang="ru-RU" dirty="0" smtClean="0"/>
              <a:t>Завязка любовного конфликта</a:t>
            </a:r>
            <a:endParaRPr lang="ru-RU" dirty="0"/>
          </a:p>
        </p:txBody>
      </p:sp>
      <p:sp>
        <p:nvSpPr>
          <p:cNvPr id="4" name="Содержимое 3"/>
          <p:cNvSpPr>
            <a:spLocks noGrp="1"/>
          </p:cNvSpPr>
          <p:nvPr>
            <p:ph sz="half" idx="2"/>
          </p:nvPr>
        </p:nvSpPr>
        <p:spPr>
          <a:xfrm>
            <a:off x="533400" y="0"/>
            <a:ext cx="8382000" cy="4835525"/>
          </a:xfrm>
        </p:spPr>
        <p:txBody>
          <a:bodyPr/>
          <a:lstStyle/>
          <a:p>
            <a:r>
              <a:rPr lang="ru-RU" sz="2000" dirty="0" smtClean="0"/>
              <a:t>С какими словами входит Чацкий? Что странно в его словах и поведении?</a:t>
            </a:r>
          </a:p>
          <a:p>
            <a:r>
              <a:rPr lang="ru-RU" sz="2000" dirty="0" smtClean="0"/>
              <a:t>Почему Софья находится в замешательстве?</a:t>
            </a:r>
          </a:p>
          <a:p>
            <a:r>
              <a:rPr lang="ru-RU" sz="2000" dirty="0" smtClean="0"/>
              <a:t>Совпадает ли эмоциональное состояние Чацкого и Софьи?</a:t>
            </a:r>
          </a:p>
          <a:p>
            <a:r>
              <a:rPr lang="ru-RU" sz="2000" dirty="0" smtClean="0"/>
              <a:t>Что Чацкий вспоминает из детства?</a:t>
            </a:r>
          </a:p>
          <a:p>
            <a:r>
              <a:rPr lang="ru-RU" sz="2000" dirty="0" smtClean="0"/>
              <a:t>Проанализируйте слова Чацкого о Москве. Кого он вспоминает и над чем смеётся?</a:t>
            </a:r>
          </a:p>
          <a:p>
            <a:r>
              <a:rPr lang="ru-RU" sz="2000" dirty="0" smtClean="0"/>
              <a:t>Каких </a:t>
            </a:r>
            <a:r>
              <a:rPr lang="ru-RU" sz="2000" dirty="0" err="1" smtClean="0"/>
              <a:t>внесценических</a:t>
            </a:r>
            <a:r>
              <a:rPr lang="ru-RU" sz="2000" dirty="0" smtClean="0"/>
              <a:t> персонажей он упоминает?</a:t>
            </a:r>
          </a:p>
          <a:p>
            <a:r>
              <a:rPr lang="ru-RU" sz="2000" dirty="0" smtClean="0"/>
              <a:t>Как на его слова реагирует Софья? Поддерживает ли его? Как она к нему относится?</a:t>
            </a:r>
          </a:p>
          <a:p>
            <a:r>
              <a:rPr lang="ru-RU" sz="2000" dirty="0" smtClean="0"/>
              <a:t>Почему она в «строгом чине»?</a:t>
            </a:r>
          </a:p>
          <a:p>
            <a:r>
              <a:rPr lang="ru-RU" sz="2000" dirty="0" smtClean="0"/>
              <a:t>Как воспитывали дворян в те времена?</a:t>
            </a:r>
          </a:p>
          <a:p>
            <a:r>
              <a:rPr lang="ru-RU" sz="2000" dirty="0" smtClean="0"/>
              <a:t>Что задело Софью? В чём завязка любовного конфликта?</a:t>
            </a:r>
          </a:p>
          <a:p>
            <a:r>
              <a:rPr lang="ru-RU" sz="2000" dirty="0" smtClean="0"/>
              <a:t>Как вы понимаете фразу Чацкого «ум с сердцем не в ладу»?</a:t>
            </a:r>
            <a:endParaRPr lang="ru-RU" sz="2000" dirty="0"/>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p:cTn id="13"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4">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p:cTn id="19"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p:cTn id="25"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4">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p:cTn id="31" dur="500" fill="hold"/>
                                        <p:tgtEl>
                                          <p:spTgt spid="4">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4">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p:cTn id="37" dur="500" fill="hold"/>
                                        <p:tgtEl>
                                          <p:spTgt spid="4">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4">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p:cTn id="43" dur="500" fill="hold"/>
                                        <p:tgtEl>
                                          <p:spTgt spid="4">
                                            <p:txEl>
                                              <p:pRg st="6" end="6"/>
                                            </p:txEl>
                                          </p:spTgt>
                                        </p:tgtEl>
                                        <p:attrNameLst>
                                          <p:attrName>ppt_w</p:attrName>
                                        </p:attrNameLst>
                                      </p:cBhvr>
                                      <p:tavLst>
                                        <p:tav tm="0">
                                          <p:val>
                                            <p:fltVal val="0"/>
                                          </p:val>
                                        </p:tav>
                                        <p:tav tm="100000">
                                          <p:val>
                                            <p:strVal val="#ppt_w"/>
                                          </p:val>
                                        </p:tav>
                                      </p:tavLst>
                                    </p:anim>
                                    <p:anim calcmode="lin" valueType="num">
                                      <p:cBhvr>
                                        <p:cTn id="44" dur="500" fill="hold"/>
                                        <p:tgtEl>
                                          <p:spTgt spid="4">
                                            <p:txEl>
                                              <p:pRg st="6" end="6"/>
                                            </p:txEl>
                                          </p:spTgt>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p:cTn id="49" dur="500" fill="hold"/>
                                        <p:tgtEl>
                                          <p:spTgt spid="4">
                                            <p:txEl>
                                              <p:pRg st="7" end="7"/>
                                            </p:txEl>
                                          </p:spTgt>
                                        </p:tgtEl>
                                        <p:attrNameLst>
                                          <p:attrName>ppt_w</p:attrName>
                                        </p:attrNameLst>
                                      </p:cBhvr>
                                      <p:tavLst>
                                        <p:tav tm="0">
                                          <p:val>
                                            <p:fltVal val="0"/>
                                          </p:val>
                                        </p:tav>
                                        <p:tav tm="100000">
                                          <p:val>
                                            <p:strVal val="#ppt_w"/>
                                          </p:val>
                                        </p:tav>
                                      </p:tavLst>
                                    </p:anim>
                                    <p:anim calcmode="lin" valueType="num">
                                      <p:cBhvr>
                                        <p:cTn id="50" dur="500" fill="hold"/>
                                        <p:tgtEl>
                                          <p:spTgt spid="4">
                                            <p:txEl>
                                              <p:pRg st="7" end="7"/>
                                            </p:txEl>
                                          </p:spTgt>
                                        </p:tgtEl>
                                        <p:attrNameLst>
                                          <p:attrName>ppt_h</p:attrName>
                                        </p:attrNameLst>
                                      </p:cBhvr>
                                      <p:tavLst>
                                        <p:tav tm="0">
                                          <p:val>
                                            <p:fltVal val="0"/>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3" presetClass="entr" presetSubtype="16" fill="hold" grpId="0" nodeType="clickEffect">
                                  <p:stCondLst>
                                    <p:cond delay="0"/>
                                  </p:stCondLst>
                                  <p:childTnLst>
                                    <p:set>
                                      <p:cBhvr>
                                        <p:cTn id="54" dur="1" fill="hold">
                                          <p:stCondLst>
                                            <p:cond delay="0"/>
                                          </p:stCondLst>
                                        </p:cTn>
                                        <p:tgtEl>
                                          <p:spTgt spid="4">
                                            <p:txEl>
                                              <p:pRg st="8" end="8"/>
                                            </p:txEl>
                                          </p:spTgt>
                                        </p:tgtEl>
                                        <p:attrNameLst>
                                          <p:attrName>style.visibility</p:attrName>
                                        </p:attrNameLst>
                                      </p:cBhvr>
                                      <p:to>
                                        <p:strVal val="visible"/>
                                      </p:to>
                                    </p:set>
                                    <p:anim calcmode="lin" valueType="num">
                                      <p:cBhvr>
                                        <p:cTn id="55" dur="500" fill="hold"/>
                                        <p:tgtEl>
                                          <p:spTgt spid="4">
                                            <p:txEl>
                                              <p:pRg st="8" end="8"/>
                                            </p:txEl>
                                          </p:spTgt>
                                        </p:tgtEl>
                                        <p:attrNameLst>
                                          <p:attrName>ppt_w</p:attrName>
                                        </p:attrNameLst>
                                      </p:cBhvr>
                                      <p:tavLst>
                                        <p:tav tm="0">
                                          <p:val>
                                            <p:fltVal val="0"/>
                                          </p:val>
                                        </p:tav>
                                        <p:tav tm="100000">
                                          <p:val>
                                            <p:strVal val="#ppt_w"/>
                                          </p:val>
                                        </p:tav>
                                      </p:tavLst>
                                    </p:anim>
                                    <p:anim calcmode="lin" valueType="num">
                                      <p:cBhvr>
                                        <p:cTn id="56" dur="500" fill="hold"/>
                                        <p:tgtEl>
                                          <p:spTgt spid="4">
                                            <p:txEl>
                                              <p:pRg st="8" end="8"/>
                                            </p:txEl>
                                          </p:spTgt>
                                        </p:tgtEl>
                                        <p:attrNameLst>
                                          <p:attrName>ppt_h</p:attrName>
                                        </p:attrNameLst>
                                      </p:cBhvr>
                                      <p:tavLst>
                                        <p:tav tm="0">
                                          <p:val>
                                            <p:fltVal val="0"/>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23" presetClass="entr" presetSubtype="16" fill="hold" grpId="0" nodeType="clickEffect">
                                  <p:stCondLst>
                                    <p:cond delay="0"/>
                                  </p:stCondLst>
                                  <p:childTnLst>
                                    <p:set>
                                      <p:cBhvr>
                                        <p:cTn id="60" dur="1" fill="hold">
                                          <p:stCondLst>
                                            <p:cond delay="0"/>
                                          </p:stCondLst>
                                        </p:cTn>
                                        <p:tgtEl>
                                          <p:spTgt spid="4">
                                            <p:txEl>
                                              <p:pRg st="9" end="9"/>
                                            </p:txEl>
                                          </p:spTgt>
                                        </p:tgtEl>
                                        <p:attrNameLst>
                                          <p:attrName>style.visibility</p:attrName>
                                        </p:attrNameLst>
                                      </p:cBhvr>
                                      <p:to>
                                        <p:strVal val="visible"/>
                                      </p:to>
                                    </p:set>
                                    <p:anim calcmode="lin" valueType="num">
                                      <p:cBhvr>
                                        <p:cTn id="61" dur="500" fill="hold"/>
                                        <p:tgtEl>
                                          <p:spTgt spid="4">
                                            <p:txEl>
                                              <p:pRg st="9" end="9"/>
                                            </p:txEl>
                                          </p:spTgt>
                                        </p:tgtEl>
                                        <p:attrNameLst>
                                          <p:attrName>ppt_w</p:attrName>
                                        </p:attrNameLst>
                                      </p:cBhvr>
                                      <p:tavLst>
                                        <p:tav tm="0">
                                          <p:val>
                                            <p:fltVal val="0"/>
                                          </p:val>
                                        </p:tav>
                                        <p:tav tm="100000">
                                          <p:val>
                                            <p:strVal val="#ppt_w"/>
                                          </p:val>
                                        </p:tav>
                                      </p:tavLst>
                                    </p:anim>
                                    <p:anim calcmode="lin" valueType="num">
                                      <p:cBhvr>
                                        <p:cTn id="62" dur="500" fill="hold"/>
                                        <p:tgtEl>
                                          <p:spTgt spid="4">
                                            <p:txEl>
                                              <p:pRg st="9" end="9"/>
                                            </p:txEl>
                                          </p:spTgt>
                                        </p:tgtEl>
                                        <p:attrNameLst>
                                          <p:attrName>ppt_h</p:attrName>
                                        </p:attrNameLst>
                                      </p:cBhvr>
                                      <p:tavLst>
                                        <p:tav tm="0">
                                          <p:val>
                                            <p:fltVal val="0"/>
                                          </p:val>
                                        </p:tav>
                                        <p:tav tm="100000">
                                          <p:val>
                                            <p:strVal val="#ppt_h"/>
                                          </p:val>
                                        </p:tav>
                                      </p:tavLst>
                                    </p:anim>
                                  </p:childTnLst>
                                </p:cTn>
                              </p:par>
                            </p:childTnLst>
                          </p:cTn>
                        </p:par>
                      </p:childTnLst>
                    </p:cTn>
                  </p:par>
                  <p:par>
                    <p:cTn id="63" fill="hold">
                      <p:stCondLst>
                        <p:cond delay="indefinite"/>
                      </p:stCondLst>
                      <p:childTnLst>
                        <p:par>
                          <p:cTn id="64" fill="hold">
                            <p:stCondLst>
                              <p:cond delay="0"/>
                            </p:stCondLst>
                            <p:childTnLst>
                              <p:par>
                                <p:cTn id="65" presetID="23" presetClass="entr" presetSubtype="16" fill="hold" grpId="0" nodeType="clickEffect">
                                  <p:stCondLst>
                                    <p:cond delay="0"/>
                                  </p:stCondLst>
                                  <p:childTnLst>
                                    <p:set>
                                      <p:cBhvr>
                                        <p:cTn id="66" dur="1" fill="hold">
                                          <p:stCondLst>
                                            <p:cond delay="0"/>
                                          </p:stCondLst>
                                        </p:cTn>
                                        <p:tgtEl>
                                          <p:spTgt spid="4">
                                            <p:txEl>
                                              <p:pRg st="10" end="10"/>
                                            </p:txEl>
                                          </p:spTgt>
                                        </p:tgtEl>
                                        <p:attrNameLst>
                                          <p:attrName>style.visibility</p:attrName>
                                        </p:attrNameLst>
                                      </p:cBhvr>
                                      <p:to>
                                        <p:strVal val="visible"/>
                                      </p:to>
                                    </p:set>
                                    <p:anim calcmode="lin" valueType="num">
                                      <p:cBhvr>
                                        <p:cTn id="67" dur="500" fill="hold"/>
                                        <p:tgtEl>
                                          <p:spTgt spid="4">
                                            <p:txEl>
                                              <p:pRg st="10" end="10"/>
                                            </p:txEl>
                                          </p:spTgt>
                                        </p:tgtEl>
                                        <p:attrNameLst>
                                          <p:attrName>ppt_w</p:attrName>
                                        </p:attrNameLst>
                                      </p:cBhvr>
                                      <p:tavLst>
                                        <p:tav tm="0">
                                          <p:val>
                                            <p:fltVal val="0"/>
                                          </p:val>
                                        </p:tav>
                                        <p:tav tm="100000">
                                          <p:val>
                                            <p:strVal val="#ppt_w"/>
                                          </p:val>
                                        </p:tav>
                                      </p:tavLst>
                                    </p:anim>
                                    <p:anim calcmode="lin" valueType="num">
                                      <p:cBhvr>
                                        <p:cTn id="68" dur="500" fill="hold"/>
                                        <p:tgtEl>
                                          <p:spTgt spid="4">
                                            <p:txEl>
                                              <p:pRg st="10" end="1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sz="3200" b="1" i="1" dirty="0" smtClean="0"/>
              <a:t>Социально-политический конфликт</a:t>
            </a:r>
            <a:endParaRPr lang="ru-RU" sz="3200" b="1" i="1" dirty="0"/>
          </a:p>
        </p:txBody>
      </p:sp>
      <p:sp>
        <p:nvSpPr>
          <p:cNvPr id="6" name="Полилиния 5"/>
          <p:cNvSpPr/>
          <p:nvPr/>
        </p:nvSpPr>
        <p:spPr>
          <a:xfrm>
            <a:off x="600501" y="1596788"/>
            <a:ext cx="3425589" cy="3862316"/>
          </a:xfrm>
          <a:custGeom>
            <a:avLst/>
            <a:gdLst>
              <a:gd name="connsiteX0" fmla="*/ 0 w 3425589"/>
              <a:gd name="connsiteY0" fmla="*/ 3862316 h 3862316"/>
              <a:gd name="connsiteX1" fmla="*/ 1119117 w 3425589"/>
              <a:gd name="connsiteY1" fmla="*/ 3643952 h 3862316"/>
              <a:gd name="connsiteX2" fmla="*/ 1828800 w 3425589"/>
              <a:gd name="connsiteY2" fmla="*/ 3002508 h 3862316"/>
              <a:gd name="connsiteX3" fmla="*/ 2825087 w 3425589"/>
              <a:gd name="connsiteY3" fmla="*/ 1787857 h 3862316"/>
              <a:gd name="connsiteX4" fmla="*/ 3234520 w 3425589"/>
              <a:gd name="connsiteY4" fmla="*/ 764275 h 3862316"/>
              <a:gd name="connsiteX5" fmla="*/ 3425589 w 3425589"/>
              <a:gd name="connsiteY5" fmla="*/ 0 h 3862316"/>
              <a:gd name="connsiteX6" fmla="*/ 3425589 w 3425589"/>
              <a:gd name="connsiteY6" fmla="*/ 0 h 3862316"/>
              <a:gd name="connsiteX7" fmla="*/ 3425589 w 3425589"/>
              <a:gd name="connsiteY7" fmla="*/ 0 h 3862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5589" h="3862316">
                <a:moveTo>
                  <a:pt x="0" y="3862316"/>
                </a:moveTo>
                <a:cubicBezTo>
                  <a:pt x="407158" y="3824784"/>
                  <a:pt x="814317" y="3787253"/>
                  <a:pt x="1119117" y="3643952"/>
                </a:cubicBezTo>
                <a:cubicBezTo>
                  <a:pt x="1423917" y="3500651"/>
                  <a:pt x="1544472" y="3311857"/>
                  <a:pt x="1828800" y="3002508"/>
                </a:cubicBezTo>
                <a:cubicBezTo>
                  <a:pt x="2113128" y="2693159"/>
                  <a:pt x="2590800" y="2160896"/>
                  <a:pt x="2825087" y="1787857"/>
                </a:cubicBezTo>
                <a:cubicBezTo>
                  <a:pt x="3059374" y="1414818"/>
                  <a:pt x="3134436" y="1062251"/>
                  <a:pt x="3234520" y="764275"/>
                </a:cubicBezTo>
                <a:cubicBezTo>
                  <a:pt x="3334604" y="466299"/>
                  <a:pt x="3425589" y="0"/>
                  <a:pt x="3425589" y="0"/>
                </a:cubicBezTo>
                <a:lnTo>
                  <a:pt x="3425589" y="0"/>
                </a:lnTo>
                <a:lnTo>
                  <a:pt x="3425589" y="0"/>
                </a:lnTo>
              </a:path>
            </a:pathLst>
          </a:custGeom>
        </p:spPr>
        <p:style>
          <a:lnRef idx="3">
            <a:schemeClr val="dk1"/>
          </a:lnRef>
          <a:fillRef idx="0">
            <a:schemeClr val="dk1"/>
          </a:fillRef>
          <a:effectRef idx="2">
            <a:schemeClr val="dk1"/>
          </a:effectRef>
          <a:fontRef idx="minor">
            <a:schemeClr val="tx1"/>
          </a:fontRef>
        </p:style>
        <p:txBody>
          <a:bodyPr rtlCol="0" anchor="ctr"/>
          <a:lstStyle/>
          <a:p>
            <a:pPr algn="ctr"/>
            <a:endParaRPr lang="ru-RU"/>
          </a:p>
        </p:txBody>
      </p:sp>
      <p:sp>
        <p:nvSpPr>
          <p:cNvPr id="7" name="Полилиния 6"/>
          <p:cNvSpPr/>
          <p:nvPr/>
        </p:nvSpPr>
        <p:spPr>
          <a:xfrm>
            <a:off x="4010167" y="1571767"/>
            <a:ext cx="3741761" cy="4203510"/>
          </a:xfrm>
          <a:custGeom>
            <a:avLst/>
            <a:gdLst>
              <a:gd name="connsiteX0" fmla="*/ 2275 w 3741761"/>
              <a:gd name="connsiteY0" fmla="*/ 11373 h 4203510"/>
              <a:gd name="connsiteX1" fmla="*/ 56866 w 3741761"/>
              <a:gd name="connsiteY1" fmla="*/ 202442 h 4203510"/>
              <a:gd name="connsiteX2" fmla="*/ 343469 w 3741761"/>
              <a:gd name="connsiteY2" fmla="*/ 1226024 h 4203510"/>
              <a:gd name="connsiteX3" fmla="*/ 943970 w 3741761"/>
              <a:gd name="connsiteY3" fmla="*/ 2276902 h 4203510"/>
              <a:gd name="connsiteX4" fmla="*/ 1694597 w 3741761"/>
              <a:gd name="connsiteY4" fmla="*/ 3109415 h 4203510"/>
              <a:gd name="connsiteX5" fmla="*/ 2513463 w 3741761"/>
              <a:gd name="connsiteY5" fmla="*/ 3737212 h 4203510"/>
              <a:gd name="connsiteX6" fmla="*/ 3414215 w 3741761"/>
              <a:gd name="connsiteY6" fmla="*/ 4132997 h 4203510"/>
              <a:gd name="connsiteX7" fmla="*/ 3741761 w 3741761"/>
              <a:gd name="connsiteY7" fmla="*/ 4160293 h 4203510"/>
              <a:gd name="connsiteX8" fmla="*/ 3741761 w 3741761"/>
              <a:gd name="connsiteY8" fmla="*/ 4160293 h 4203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41761" h="4203510">
                <a:moveTo>
                  <a:pt x="2275" y="11373"/>
                </a:moveTo>
                <a:cubicBezTo>
                  <a:pt x="1137" y="5686"/>
                  <a:pt x="0" y="0"/>
                  <a:pt x="56866" y="202442"/>
                </a:cubicBezTo>
                <a:cubicBezTo>
                  <a:pt x="113732" y="404884"/>
                  <a:pt x="195618" y="880281"/>
                  <a:pt x="343469" y="1226024"/>
                </a:cubicBezTo>
                <a:cubicBezTo>
                  <a:pt x="491320" y="1571767"/>
                  <a:pt x="718782" y="1963004"/>
                  <a:pt x="943970" y="2276902"/>
                </a:cubicBezTo>
                <a:cubicBezTo>
                  <a:pt x="1169158" y="2590800"/>
                  <a:pt x="1433015" y="2866030"/>
                  <a:pt x="1694597" y="3109415"/>
                </a:cubicBezTo>
                <a:cubicBezTo>
                  <a:pt x="1956179" y="3352800"/>
                  <a:pt x="2226860" y="3566615"/>
                  <a:pt x="2513463" y="3737212"/>
                </a:cubicBezTo>
                <a:cubicBezTo>
                  <a:pt x="2800066" y="3907809"/>
                  <a:pt x="3209499" y="4062484"/>
                  <a:pt x="3414215" y="4132997"/>
                </a:cubicBezTo>
                <a:cubicBezTo>
                  <a:pt x="3618931" y="4203510"/>
                  <a:pt x="3741761" y="4160293"/>
                  <a:pt x="3741761" y="4160293"/>
                </a:cubicBezTo>
                <a:lnTo>
                  <a:pt x="3741761" y="4160293"/>
                </a:lnTo>
              </a:path>
            </a:pathLst>
          </a:custGeom>
        </p:spPr>
        <p:style>
          <a:lnRef idx="3">
            <a:schemeClr val="dk1"/>
          </a:lnRef>
          <a:fillRef idx="0">
            <a:schemeClr val="dk1"/>
          </a:fillRef>
          <a:effectRef idx="2">
            <a:schemeClr val="dk1"/>
          </a:effectRef>
          <a:fontRef idx="minor">
            <a:schemeClr val="tx1"/>
          </a:fontRef>
        </p:style>
        <p:txBody>
          <a:bodyPr rtlCol="0" anchor="ctr"/>
          <a:lstStyle/>
          <a:p>
            <a:pPr algn="ctr"/>
            <a:endParaRPr lang="ru-RU"/>
          </a:p>
        </p:txBody>
      </p:sp>
      <p:sp>
        <p:nvSpPr>
          <p:cNvPr id="8" name="Блок-схема: узел 7"/>
          <p:cNvSpPr/>
          <p:nvPr/>
        </p:nvSpPr>
        <p:spPr>
          <a:xfrm>
            <a:off x="428596" y="5214950"/>
            <a:ext cx="457200" cy="457200"/>
          </a:xfrm>
          <a:prstGeom prst="flowChartConnector">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9" name="Блок-схема: узел 8"/>
          <p:cNvSpPr/>
          <p:nvPr/>
        </p:nvSpPr>
        <p:spPr>
          <a:xfrm>
            <a:off x="2143108" y="4429132"/>
            <a:ext cx="457200" cy="457200"/>
          </a:xfrm>
          <a:prstGeom prst="flowChartConnector">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10" name="Блок-схема: узел 9"/>
          <p:cNvSpPr/>
          <p:nvPr/>
        </p:nvSpPr>
        <p:spPr>
          <a:xfrm>
            <a:off x="3786182" y="1357298"/>
            <a:ext cx="457200" cy="457200"/>
          </a:xfrm>
          <a:prstGeom prst="flowChartConnector">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11" name="Блок-схема: узел 10"/>
          <p:cNvSpPr/>
          <p:nvPr/>
        </p:nvSpPr>
        <p:spPr>
          <a:xfrm>
            <a:off x="7429520" y="5500702"/>
            <a:ext cx="457200" cy="457200"/>
          </a:xfrm>
          <a:prstGeom prst="flowChartConnector">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12" name="Прямоугольная выноска 11"/>
          <p:cNvSpPr/>
          <p:nvPr/>
        </p:nvSpPr>
        <p:spPr>
          <a:xfrm>
            <a:off x="1428728" y="5929330"/>
            <a:ext cx="2214578" cy="571504"/>
          </a:xfrm>
          <a:prstGeom prst="wedgeRectCallout">
            <a:avLst>
              <a:gd name="adj1" fmla="val -83076"/>
              <a:gd name="adj2" fmla="val -14526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Экспозиция</a:t>
            </a:r>
            <a:endParaRPr lang="ru-RU" b="1" dirty="0">
              <a:solidFill>
                <a:schemeClr val="tx1"/>
              </a:solidFill>
            </a:endParaRPr>
          </a:p>
        </p:txBody>
      </p:sp>
      <p:sp>
        <p:nvSpPr>
          <p:cNvPr id="13" name="Прямоугольная выноска 12"/>
          <p:cNvSpPr/>
          <p:nvPr/>
        </p:nvSpPr>
        <p:spPr>
          <a:xfrm>
            <a:off x="428596" y="3143248"/>
            <a:ext cx="2214578" cy="571504"/>
          </a:xfrm>
          <a:prstGeom prst="wedgeRectCallout">
            <a:avLst>
              <a:gd name="adj1" fmla="val 38329"/>
              <a:gd name="adj2" fmla="val 21055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Завязка</a:t>
            </a:r>
            <a:endParaRPr lang="ru-RU" b="1" dirty="0">
              <a:solidFill>
                <a:schemeClr val="tx1"/>
              </a:solidFill>
            </a:endParaRPr>
          </a:p>
        </p:txBody>
      </p:sp>
      <p:sp>
        <p:nvSpPr>
          <p:cNvPr id="14" name="Прямоугольная выноска 13"/>
          <p:cNvSpPr/>
          <p:nvPr/>
        </p:nvSpPr>
        <p:spPr>
          <a:xfrm>
            <a:off x="5286380" y="2000240"/>
            <a:ext cx="2214578" cy="571504"/>
          </a:xfrm>
          <a:prstGeom prst="wedgeRectCallout">
            <a:avLst>
              <a:gd name="adj1" fmla="val -107111"/>
              <a:gd name="adj2" fmla="val -1166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Кульминация</a:t>
            </a:r>
            <a:endParaRPr lang="ru-RU" b="1" dirty="0">
              <a:solidFill>
                <a:schemeClr val="tx1"/>
              </a:solidFill>
            </a:endParaRPr>
          </a:p>
        </p:txBody>
      </p:sp>
      <p:sp>
        <p:nvSpPr>
          <p:cNvPr id="15" name="Прямоугольная выноска 14"/>
          <p:cNvSpPr/>
          <p:nvPr/>
        </p:nvSpPr>
        <p:spPr>
          <a:xfrm>
            <a:off x="6357950" y="4000504"/>
            <a:ext cx="2214578" cy="571504"/>
          </a:xfrm>
          <a:prstGeom prst="wedgeRectCallout">
            <a:avLst>
              <a:gd name="adj1" fmla="val 10597"/>
              <a:gd name="adj2" fmla="val 27026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Развязка</a:t>
            </a:r>
            <a:endParaRPr lang="ru-RU" b="1" dirty="0">
              <a:solidFill>
                <a:schemeClr val="tx1"/>
              </a:solidFill>
            </a:endParaRPr>
          </a:p>
        </p:txBody>
      </p:sp>
      <p:sp>
        <p:nvSpPr>
          <p:cNvPr id="17" name="Горизонтальный свиток 16"/>
          <p:cNvSpPr/>
          <p:nvPr/>
        </p:nvSpPr>
        <p:spPr>
          <a:xfrm>
            <a:off x="285720" y="2857496"/>
            <a:ext cx="2928958" cy="128586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Приезд Чацкого и его первый разговор с Фамусовым. Обмен монологами</a:t>
            </a:r>
            <a:endParaRPr lang="ru-RU" b="1" dirty="0">
              <a:solidFill>
                <a:schemeClr val="tx1"/>
              </a:solidFill>
            </a:endParaRPr>
          </a:p>
        </p:txBody>
      </p:sp>
      <p:sp>
        <p:nvSpPr>
          <p:cNvPr id="18" name="Горизонтальный свиток 17"/>
          <p:cNvSpPr/>
          <p:nvPr/>
        </p:nvSpPr>
        <p:spPr>
          <a:xfrm>
            <a:off x="4857752" y="1500174"/>
            <a:ext cx="2928958" cy="128586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Объявление Чацкого сумасшедшим </a:t>
            </a:r>
            <a:endParaRPr lang="ru-RU" b="1" dirty="0">
              <a:solidFill>
                <a:schemeClr val="tx1"/>
              </a:solidFill>
            </a:endParaRPr>
          </a:p>
        </p:txBody>
      </p:sp>
      <p:sp>
        <p:nvSpPr>
          <p:cNvPr id="19" name="Горизонтальный свиток 18"/>
          <p:cNvSpPr/>
          <p:nvPr/>
        </p:nvSpPr>
        <p:spPr>
          <a:xfrm>
            <a:off x="5929322" y="3571876"/>
            <a:ext cx="3000396" cy="142876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Подслушанный Чацким разговор о том, что его объявили сумасшедшим</a:t>
            </a:r>
            <a:endParaRPr lang="ru-RU" b="1" dirty="0">
              <a:solidFill>
                <a:schemeClr val="tx1"/>
              </a:solidFill>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12"/>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3"/>
                                        </p:tgtEl>
                                        <p:attrNameLst>
                                          <p:attrName>style.visibility</p:attrName>
                                        </p:attrNameLst>
                                      </p:cBhvr>
                                      <p:to>
                                        <p:strVal val="hidden"/>
                                      </p:to>
                                    </p:set>
                                  </p:childTnLst>
                                </p:cTn>
                              </p:par>
                              <p:par>
                                <p:cTn id="35" presetID="16" presetClass="entr" presetSubtype="37"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barn(outVertical)">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xit" presetSubtype="0" fill="hold" grpId="1" nodeType="clickEffect">
                                  <p:stCondLst>
                                    <p:cond delay="0"/>
                                  </p:stCondLst>
                                  <p:childTnLst>
                                    <p:set>
                                      <p:cBhvr>
                                        <p:cTn id="41" dur="1" fill="hold">
                                          <p:stCondLst>
                                            <p:cond delay="0"/>
                                          </p:stCondLst>
                                        </p:cTn>
                                        <p:tgtEl>
                                          <p:spTgt spid="14"/>
                                        </p:tgtEl>
                                        <p:attrNameLst>
                                          <p:attrName>style.visibility</p:attrName>
                                        </p:attrNameLst>
                                      </p:cBhvr>
                                      <p:to>
                                        <p:strVal val="hidden"/>
                                      </p:to>
                                    </p:set>
                                  </p:childTnLst>
                                </p:cTn>
                              </p:par>
                              <p:par>
                                <p:cTn id="42" presetID="16" presetClass="entr" presetSubtype="37"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barn(outVertical)">
                                      <p:cBhvr>
                                        <p:cTn id="44" dur="500"/>
                                        <p:tgtEl>
                                          <p:spTgt spid="18"/>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grpId="1" nodeType="clickEffect">
                                  <p:stCondLst>
                                    <p:cond delay="0"/>
                                  </p:stCondLst>
                                  <p:childTnLst>
                                    <p:set>
                                      <p:cBhvr>
                                        <p:cTn id="48" dur="1" fill="hold">
                                          <p:stCondLst>
                                            <p:cond delay="0"/>
                                          </p:stCondLst>
                                        </p:cTn>
                                        <p:tgtEl>
                                          <p:spTgt spid="15"/>
                                        </p:tgtEl>
                                        <p:attrNameLst>
                                          <p:attrName>style.visibility</p:attrName>
                                        </p:attrNameLst>
                                      </p:cBhvr>
                                      <p:to>
                                        <p:strVal val="hidden"/>
                                      </p:to>
                                    </p:set>
                                  </p:childTnLst>
                                </p:cTn>
                              </p:par>
                              <p:par>
                                <p:cTn id="49" presetID="16" presetClass="entr" presetSubtype="37"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barn(outVertical)">
                                      <p:cBhvr>
                                        <p:cTn id="5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animBg="1"/>
      <p:bldP spid="13" grpId="1" animBg="1"/>
      <p:bldP spid="14" grpId="0" animBg="1"/>
      <p:bldP spid="14" grpId="1" animBg="1"/>
      <p:bldP spid="15" grpId="0" animBg="1"/>
      <p:bldP spid="15" grpId="1" animBg="1"/>
      <p:bldP spid="17" grpId="0" animBg="1"/>
      <p:bldP spid="18" grpId="0" animBg="1"/>
      <p:bldP spid="1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33400" y="5486400"/>
            <a:ext cx="8229600" cy="1139825"/>
          </a:xfrm>
        </p:spPr>
        <p:txBody>
          <a:bodyPr/>
          <a:lstStyle/>
          <a:p>
            <a:r>
              <a:rPr lang="ru-RU" dirty="0" smtClean="0"/>
              <a:t>Завязка общественного конфликта</a:t>
            </a:r>
            <a:endParaRPr lang="ru-RU" dirty="0"/>
          </a:p>
        </p:txBody>
      </p:sp>
      <p:pic>
        <p:nvPicPr>
          <p:cNvPr id="5" name="1 действие завязка общественного конфликта.wmv">
            <a:hlinkClick r:id="" action="ppaction://media"/>
          </p:cNvPr>
          <p:cNvPicPr>
            <a:picLocks noGrp="1" noRot="1" noChangeAspect="1"/>
          </p:cNvPicPr>
          <p:nvPr>
            <p:ph idx="1"/>
            <a:videoFile r:link="rId1"/>
          </p:nvPr>
        </p:nvPicPr>
        <p:blipFill>
          <a:blip r:embed="rId3" cstate="print"/>
          <a:stretch>
            <a:fillRect/>
          </a:stretch>
        </p:blipFill>
        <p:spPr>
          <a:xfrm>
            <a:off x="1447800" y="228600"/>
            <a:ext cx="6170084" cy="4627563"/>
          </a:xfrm>
          <a:prstGeom prst="rect">
            <a:avLst/>
          </a:prstGeom>
        </p:spPr>
      </p:pic>
    </p:spTree>
  </p:cSld>
  <p:clrMapOvr>
    <a:masterClrMapping/>
  </p:clrMapOvr>
  <p:transition>
    <p:diamond/>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100000">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AutoShape 4"/>
          <p:cNvSpPr>
            <a:spLocks noChangeArrowheads="1"/>
          </p:cNvSpPr>
          <p:nvPr/>
        </p:nvSpPr>
        <p:spPr bwMode="auto">
          <a:xfrm>
            <a:off x="1371600" y="304800"/>
            <a:ext cx="5791200" cy="609600"/>
          </a:xfrm>
          <a:prstGeom prst="flowChartProcess">
            <a:avLst/>
          </a:prstGeom>
          <a:solidFill>
            <a:schemeClr val="accent1"/>
          </a:solidFill>
          <a:ln w="9525">
            <a:solidFill>
              <a:schemeClr val="tx1"/>
            </a:solidFill>
            <a:miter lim="800000"/>
            <a:headEnd/>
            <a:tailEnd/>
          </a:ln>
          <a:effectLst/>
        </p:spPr>
        <p:txBody>
          <a:bodyPr wrap="none" anchor="ctr"/>
          <a:lstStyle/>
          <a:p>
            <a:pPr algn="ctr"/>
            <a:r>
              <a:rPr lang="ru-RU" sz="1800" b="1" i="0" dirty="0"/>
              <a:t>Быт и нравы старинной дворянской семьи, </a:t>
            </a:r>
          </a:p>
          <a:p>
            <a:pPr algn="ctr"/>
            <a:r>
              <a:rPr lang="ru-RU" sz="1800" b="1" i="0" dirty="0"/>
              <a:t>домашнее воспитание и образование</a:t>
            </a:r>
          </a:p>
        </p:txBody>
      </p:sp>
      <p:sp>
        <p:nvSpPr>
          <p:cNvPr id="29701" name="AutoShape 5"/>
          <p:cNvSpPr>
            <a:spLocks noChangeArrowheads="1"/>
          </p:cNvSpPr>
          <p:nvPr/>
        </p:nvSpPr>
        <p:spPr bwMode="auto">
          <a:xfrm>
            <a:off x="228600" y="228600"/>
            <a:ext cx="914400" cy="800100"/>
          </a:xfrm>
          <a:prstGeom prst="flowChartPunchedCard">
            <a:avLst/>
          </a:prstGeom>
          <a:solidFill>
            <a:schemeClr val="folHlink"/>
          </a:solidFill>
          <a:ln w="9525">
            <a:solidFill>
              <a:schemeClr val="tx1"/>
            </a:solidFill>
            <a:miter lim="800000"/>
            <a:headEnd/>
            <a:tailEnd/>
          </a:ln>
          <a:effectLst/>
        </p:spPr>
        <p:txBody>
          <a:bodyPr wrap="none" anchor="ctr"/>
          <a:lstStyle/>
          <a:p>
            <a:pPr algn="ctr"/>
            <a:r>
              <a:rPr lang="ru-RU" sz="1800" b="1" i="0" dirty="0">
                <a:solidFill>
                  <a:schemeClr val="bg1"/>
                </a:solidFill>
              </a:rPr>
              <a:t>1794</a:t>
            </a:r>
          </a:p>
        </p:txBody>
      </p:sp>
      <p:sp>
        <p:nvSpPr>
          <p:cNvPr id="29702" name="AutoShape 6"/>
          <p:cNvSpPr>
            <a:spLocks noChangeArrowheads="1"/>
          </p:cNvSpPr>
          <p:nvPr/>
        </p:nvSpPr>
        <p:spPr bwMode="auto">
          <a:xfrm>
            <a:off x="1371600" y="1219200"/>
            <a:ext cx="914400" cy="800100"/>
          </a:xfrm>
          <a:prstGeom prst="flowChartPunchedCard">
            <a:avLst/>
          </a:prstGeom>
          <a:solidFill>
            <a:schemeClr val="folHlink"/>
          </a:solidFill>
          <a:ln w="9525">
            <a:solidFill>
              <a:schemeClr val="tx1"/>
            </a:solidFill>
            <a:miter lim="800000"/>
            <a:headEnd/>
            <a:tailEnd/>
          </a:ln>
          <a:effectLst/>
        </p:spPr>
        <p:txBody>
          <a:bodyPr wrap="none" anchor="ctr"/>
          <a:lstStyle/>
          <a:p>
            <a:pPr algn="ctr"/>
            <a:r>
              <a:rPr lang="ru-RU" sz="1800" b="1" i="0" dirty="0">
                <a:solidFill>
                  <a:schemeClr val="bg1"/>
                </a:solidFill>
              </a:rPr>
              <a:t>1803</a:t>
            </a:r>
          </a:p>
        </p:txBody>
      </p:sp>
      <p:sp>
        <p:nvSpPr>
          <p:cNvPr id="29703" name="AutoShape 7"/>
          <p:cNvSpPr>
            <a:spLocks noChangeArrowheads="1"/>
          </p:cNvSpPr>
          <p:nvPr/>
        </p:nvSpPr>
        <p:spPr bwMode="auto">
          <a:xfrm>
            <a:off x="2514600" y="1295400"/>
            <a:ext cx="3505200" cy="609600"/>
          </a:xfrm>
          <a:prstGeom prst="flowChartProcess">
            <a:avLst/>
          </a:prstGeom>
          <a:solidFill>
            <a:schemeClr val="accent1"/>
          </a:solidFill>
          <a:ln w="9525">
            <a:solidFill>
              <a:schemeClr val="tx1"/>
            </a:solidFill>
            <a:miter lim="800000"/>
            <a:headEnd/>
            <a:tailEnd/>
          </a:ln>
          <a:effectLst/>
        </p:spPr>
        <p:txBody>
          <a:bodyPr wrap="none" anchor="ctr"/>
          <a:lstStyle/>
          <a:p>
            <a:pPr algn="ctr"/>
            <a:r>
              <a:rPr lang="ru-RU" sz="1800" b="1" i="0" dirty="0"/>
              <a:t>Благородный пансион</a:t>
            </a:r>
          </a:p>
        </p:txBody>
      </p:sp>
      <p:sp>
        <p:nvSpPr>
          <p:cNvPr id="29704" name="AutoShape 8"/>
          <p:cNvSpPr>
            <a:spLocks noChangeArrowheads="1"/>
          </p:cNvSpPr>
          <p:nvPr/>
        </p:nvSpPr>
        <p:spPr bwMode="auto">
          <a:xfrm>
            <a:off x="6629400" y="990600"/>
            <a:ext cx="2286000" cy="1066800"/>
          </a:xfrm>
          <a:prstGeom prst="wedgeRectCallout">
            <a:avLst>
              <a:gd name="adj1" fmla="val -75694"/>
              <a:gd name="adj2" fmla="val -15625"/>
            </a:avLst>
          </a:prstGeom>
          <a:solidFill>
            <a:schemeClr val="accent1"/>
          </a:solidFill>
          <a:ln w="9525">
            <a:solidFill>
              <a:schemeClr val="tx1"/>
            </a:solidFill>
            <a:miter lim="800000"/>
            <a:headEnd/>
            <a:tailEnd/>
          </a:ln>
          <a:effectLst/>
        </p:spPr>
        <p:txBody>
          <a:bodyPr/>
          <a:lstStyle/>
          <a:p>
            <a:pPr algn="ctr"/>
            <a:r>
              <a:rPr lang="ru-RU" dirty="0"/>
              <a:t>Удивительные способности к иностранным языкам, серьёзное занятие музыкой, любовь к литературе и истории</a:t>
            </a:r>
          </a:p>
        </p:txBody>
      </p:sp>
      <p:cxnSp>
        <p:nvCxnSpPr>
          <p:cNvPr id="29707" name="AutoShape 11"/>
          <p:cNvCxnSpPr>
            <a:cxnSpLocks noChangeShapeType="1"/>
          </p:cNvCxnSpPr>
          <p:nvPr/>
        </p:nvCxnSpPr>
        <p:spPr bwMode="auto">
          <a:xfrm rot="16200000" flipH="1">
            <a:off x="733425" y="1019175"/>
            <a:ext cx="590550" cy="685800"/>
          </a:xfrm>
          <a:prstGeom prst="bentConnector2">
            <a:avLst/>
          </a:prstGeom>
          <a:noFill/>
          <a:ln w="76200">
            <a:solidFill>
              <a:schemeClr val="tx1"/>
            </a:solidFill>
            <a:miter lim="800000"/>
            <a:headEnd/>
            <a:tailEnd type="triangle" w="med" len="med"/>
          </a:ln>
          <a:effectLst/>
        </p:spPr>
      </p:cxnSp>
      <p:sp>
        <p:nvSpPr>
          <p:cNvPr id="29709" name="AutoShape 13"/>
          <p:cNvSpPr>
            <a:spLocks noChangeArrowheads="1"/>
          </p:cNvSpPr>
          <p:nvPr/>
        </p:nvSpPr>
        <p:spPr bwMode="auto">
          <a:xfrm>
            <a:off x="1371600" y="2286000"/>
            <a:ext cx="914400" cy="800100"/>
          </a:xfrm>
          <a:prstGeom prst="flowChartPunchedCard">
            <a:avLst/>
          </a:prstGeom>
          <a:solidFill>
            <a:schemeClr val="folHlink"/>
          </a:solidFill>
          <a:ln w="9525">
            <a:solidFill>
              <a:schemeClr val="tx1"/>
            </a:solidFill>
            <a:miter lim="800000"/>
            <a:headEnd/>
            <a:tailEnd/>
          </a:ln>
          <a:effectLst/>
        </p:spPr>
        <p:txBody>
          <a:bodyPr wrap="none" anchor="ctr"/>
          <a:lstStyle/>
          <a:p>
            <a:pPr algn="ctr"/>
            <a:r>
              <a:rPr lang="ru-RU" sz="1800" b="1" i="0" dirty="0">
                <a:solidFill>
                  <a:schemeClr val="bg1"/>
                </a:solidFill>
              </a:rPr>
              <a:t>1806</a:t>
            </a:r>
          </a:p>
        </p:txBody>
      </p:sp>
      <p:sp>
        <p:nvSpPr>
          <p:cNvPr id="29710" name="AutoShape 14"/>
          <p:cNvSpPr>
            <a:spLocks noChangeArrowheads="1"/>
          </p:cNvSpPr>
          <p:nvPr/>
        </p:nvSpPr>
        <p:spPr bwMode="auto">
          <a:xfrm>
            <a:off x="2362200" y="2362200"/>
            <a:ext cx="3048000" cy="685800"/>
          </a:xfrm>
          <a:prstGeom prst="flowChartProcess">
            <a:avLst/>
          </a:prstGeom>
          <a:solidFill>
            <a:schemeClr val="accent1"/>
          </a:solidFill>
          <a:ln w="9525">
            <a:solidFill>
              <a:schemeClr val="tx1"/>
            </a:solidFill>
            <a:miter lim="800000"/>
            <a:headEnd/>
            <a:tailEnd/>
          </a:ln>
          <a:effectLst/>
        </p:spPr>
        <p:txBody>
          <a:bodyPr wrap="none" anchor="ctr"/>
          <a:lstStyle/>
          <a:p>
            <a:pPr algn="ctr"/>
            <a:r>
              <a:rPr lang="ru-RU" sz="1800" b="1" i="0" dirty="0"/>
              <a:t>Московский университет</a:t>
            </a:r>
          </a:p>
        </p:txBody>
      </p:sp>
      <p:sp>
        <p:nvSpPr>
          <p:cNvPr id="29711" name="AutoShape 15"/>
          <p:cNvSpPr>
            <a:spLocks noChangeArrowheads="1"/>
          </p:cNvSpPr>
          <p:nvPr/>
        </p:nvSpPr>
        <p:spPr bwMode="auto">
          <a:xfrm>
            <a:off x="5791200" y="2590800"/>
            <a:ext cx="3200400" cy="990600"/>
          </a:xfrm>
          <a:prstGeom prst="wedgeRectCallout">
            <a:avLst>
              <a:gd name="adj1" fmla="val -62500"/>
              <a:gd name="adj2" fmla="val -68588"/>
            </a:avLst>
          </a:prstGeom>
          <a:solidFill>
            <a:schemeClr val="accent1"/>
          </a:solidFill>
          <a:ln w="9525">
            <a:solidFill>
              <a:schemeClr val="tx1"/>
            </a:solidFill>
            <a:miter lim="800000"/>
            <a:headEnd/>
            <a:tailEnd/>
          </a:ln>
          <a:effectLst/>
        </p:spPr>
        <p:txBody>
          <a:bodyPr/>
          <a:lstStyle/>
          <a:p>
            <a:pPr algn="ctr"/>
            <a:r>
              <a:rPr lang="ru-RU" dirty="0"/>
              <a:t>Словесное отделение философского университета, естественно-математический и юридический факультеты, студенческая среда, увлечение освободительными идеями</a:t>
            </a:r>
          </a:p>
        </p:txBody>
      </p:sp>
      <p:cxnSp>
        <p:nvCxnSpPr>
          <p:cNvPr id="29712" name="AutoShape 16"/>
          <p:cNvCxnSpPr>
            <a:cxnSpLocks noChangeShapeType="1"/>
          </p:cNvCxnSpPr>
          <p:nvPr/>
        </p:nvCxnSpPr>
        <p:spPr bwMode="auto">
          <a:xfrm>
            <a:off x="1828800" y="2057400"/>
            <a:ext cx="0" cy="266700"/>
          </a:xfrm>
          <a:prstGeom prst="straightConnector1">
            <a:avLst/>
          </a:prstGeom>
          <a:noFill/>
          <a:ln w="76200">
            <a:solidFill>
              <a:schemeClr val="tx1"/>
            </a:solidFill>
            <a:round/>
            <a:headEnd/>
            <a:tailEnd type="triangle" w="med" len="med"/>
          </a:ln>
          <a:effectLst/>
        </p:spPr>
      </p:cxnSp>
      <p:sp>
        <p:nvSpPr>
          <p:cNvPr id="29713" name="AutoShape 17"/>
          <p:cNvSpPr>
            <a:spLocks noChangeArrowheads="1"/>
          </p:cNvSpPr>
          <p:nvPr/>
        </p:nvSpPr>
        <p:spPr bwMode="auto">
          <a:xfrm>
            <a:off x="3505200" y="3276600"/>
            <a:ext cx="914400" cy="800100"/>
          </a:xfrm>
          <a:prstGeom prst="flowChartPunchedCard">
            <a:avLst/>
          </a:prstGeom>
          <a:solidFill>
            <a:schemeClr val="folHlink"/>
          </a:solidFill>
          <a:ln w="9525">
            <a:solidFill>
              <a:schemeClr val="tx1"/>
            </a:solidFill>
            <a:miter lim="800000"/>
            <a:headEnd/>
            <a:tailEnd/>
          </a:ln>
          <a:effectLst/>
        </p:spPr>
        <p:txBody>
          <a:bodyPr wrap="none" anchor="ctr"/>
          <a:lstStyle/>
          <a:p>
            <a:pPr algn="ctr"/>
            <a:r>
              <a:rPr lang="ru-RU" sz="1800" b="1" i="0" dirty="0">
                <a:solidFill>
                  <a:schemeClr val="bg1"/>
                </a:solidFill>
              </a:rPr>
              <a:t>1812</a:t>
            </a:r>
          </a:p>
        </p:txBody>
      </p:sp>
      <p:cxnSp>
        <p:nvCxnSpPr>
          <p:cNvPr id="29714" name="AutoShape 18"/>
          <p:cNvCxnSpPr>
            <a:cxnSpLocks noChangeShapeType="1"/>
          </p:cNvCxnSpPr>
          <p:nvPr/>
        </p:nvCxnSpPr>
        <p:spPr bwMode="auto">
          <a:xfrm rot="16200000" flipH="1">
            <a:off x="2371725" y="2581275"/>
            <a:ext cx="590550" cy="1676400"/>
          </a:xfrm>
          <a:prstGeom prst="bentConnector2">
            <a:avLst/>
          </a:prstGeom>
          <a:noFill/>
          <a:ln w="76200">
            <a:solidFill>
              <a:schemeClr val="tx1"/>
            </a:solidFill>
            <a:miter lim="800000"/>
            <a:headEnd/>
            <a:tailEnd type="triangle" w="med" len="med"/>
          </a:ln>
          <a:effectLst/>
        </p:spPr>
      </p:cxnSp>
      <p:sp>
        <p:nvSpPr>
          <p:cNvPr id="29715" name="AutoShape 19"/>
          <p:cNvSpPr>
            <a:spLocks noChangeArrowheads="1"/>
          </p:cNvSpPr>
          <p:nvPr/>
        </p:nvSpPr>
        <p:spPr bwMode="auto">
          <a:xfrm>
            <a:off x="228600" y="4495800"/>
            <a:ext cx="2819400" cy="914400"/>
          </a:xfrm>
          <a:prstGeom prst="flowChartInputOutput">
            <a:avLst/>
          </a:prstGeom>
          <a:solidFill>
            <a:schemeClr val="accent1"/>
          </a:solidFill>
          <a:ln w="9525">
            <a:solidFill>
              <a:schemeClr val="tx1"/>
            </a:solidFill>
            <a:miter lim="800000"/>
            <a:headEnd/>
            <a:tailEnd/>
          </a:ln>
          <a:effectLst/>
        </p:spPr>
        <p:txBody>
          <a:bodyPr wrap="none" anchor="ctr"/>
          <a:lstStyle/>
          <a:p>
            <a:pPr algn="ctr"/>
            <a:r>
              <a:rPr lang="ru-RU" sz="1800" b="1" i="0" dirty="0"/>
              <a:t>Коллегия </a:t>
            </a:r>
          </a:p>
          <a:p>
            <a:pPr algn="ctr"/>
            <a:r>
              <a:rPr lang="ru-RU" sz="1800" b="1" i="0" dirty="0"/>
              <a:t>иностранных </a:t>
            </a:r>
          </a:p>
          <a:p>
            <a:pPr algn="ctr"/>
            <a:r>
              <a:rPr lang="ru-RU" sz="1800" b="1" i="0" dirty="0"/>
              <a:t>дел</a:t>
            </a:r>
          </a:p>
        </p:txBody>
      </p:sp>
      <p:sp>
        <p:nvSpPr>
          <p:cNvPr id="29716" name="AutoShape 20"/>
          <p:cNvSpPr>
            <a:spLocks noChangeArrowheads="1"/>
          </p:cNvSpPr>
          <p:nvPr/>
        </p:nvSpPr>
        <p:spPr bwMode="auto">
          <a:xfrm>
            <a:off x="5867400" y="4495800"/>
            <a:ext cx="2819400" cy="914400"/>
          </a:xfrm>
          <a:prstGeom prst="flowChartInputOutput">
            <a:avLst/>
          </a:prstGeom>
          <a:solidFill>
            <a:schemeClr val="accent1"/>
          </a:solidFill>
          <a:ln w="9525">
            <a:solidFill>
              <a:schemeClr val="tx1"/>
            </a:solidFill>
            <a:miter lim="800000"/>
            <a:headEnd/>
            <a:tailEnd/>
          </a:ln>
          <a:effectLst/>
        </p:spPr>
        <p:txBody>
          <a:bodyPr wrap="none" anchor="ctr"/>
          <a:lstStyle/>
          <a:p>
            <a:pPr algn="ctr"/>
            <a:r>
              <a:rPr lang="ru-RU" sz="1800" b="1" i="0" dirty="0" err="1"/>
              <a:t>Дипломатиче</a:t>
            </a:r>
            <a:r>
              <a:rPr lang="ru-RU" sz="1800" b="1" i="0"/>
              <a:t>-</a:t>
            </a:r>
          </a:p>
          <a:p>
            <a:pPr algn="ctr"/>
            <a:r>
              <a:rPr lang="ru-RU" sz="1800" b="1" i="0"/>
              <a:t>ская служба </a:t>
            </a:r>
          </a:p>
          <a:p>
            <a:pPr algn="ctr"/>
            <a:r>
              <a:rPr lang="ru-RU" sz="1800" b="1" i="0"/>
              <a:t>в Персии</a:t>
            </a:r>
          </a:p>
        </p:txBody>
      </p:sp>
      <p:cxnSp>
        <p:nvCxnSpPr>
          <p:cNvPr id="29717" name="AutoShape 21"/>
          <p:cNvCxnSpPr>
            <a:cxnSpLocks noChangeShapeType="1"/>
          </p:cNvCxnSpPr>
          <p:nvPr/>
        </p:nvCxnSpPr>
        <p:spPr bwMode="auto">
          <a:xfrm>
            <a:off x="2743200" y="4953000"/>
            <a:ext cx="3389313" cy="0"/>
          </a:xfrm>
          <a:prstGeom prst="straightConnector1">
            <a:avLst/>
          </a:prstGeom>
          <a:noFill/>
          <a:ln w="76200">
            <a:solidFill>
              <a:schemeClr val="tx1"/>
            </a:solidFill>
            <a:round/>
            <a:headEnd/>
            <a:tailEnd/>
          </a:ln>
          <a:effectLst/>
        </p:spPr>
      </p:cxnSp>
      <p:sp>
        <p:nvSpPr>
          <p:cNvPr id="29718" name="AutoShape 22"/>
          <p:cNvSpPr>
            <a:spLocks noChangeArrowheads="1"/>
          </p:cNvSpPr>
          <p:nvPr/>
        </p:nvSpPr>
        <p:spPr bwMode="auto">
          <a:xfrm>
            <a:off x="2590800" y="4114800"/>
            <a:ext cx="3962400" cy="838200"/>
          </a:xfrm>
          <a:prstGeom prst="flowChartMerge">
            <a:avLst/>
          </a:prstGeom>
          <a:solidFill>
            <a:schemeClr val="accent1"/>
          </a:solidFill>
          <a:ln w="9525">
            <a:solidFill>
              <a:schemeClr val="tx1"/>
            </a:solidFill>
            <a:miter lim="800000"/>
            <a:headEnd/>
            <a:tailEnd/>
          </a:ln>
          <a:effectLst/>
        </p:spPr>
        <p:txBody>
          <a:bodyPr wrap="none" anchor="ctr"/>
          <a:lstStyle/>
          <a:p>
            <a:pPr algn="ctr"/>
            <a:r>
              <a:rPr lang="ru-RU" sz="1800" b="1" i="0"/>
              <a:t>Служба в армии</a:t>
            </a:r>
          </a:p>
        </p:txBody>
      </p:sp>
      <p:sp>
        <p:nvSpPr>
          <p:cNvPr id="29719" name="Text Box 23"/>
          <p:cNvSpPr txBox="1">
            <a:spLocks noChangeArrowheads="1"/>
          </p:cNvSpPr>
          <p:nvPr/>
        </p:nvSpPr>
        <p:spPr bwMode="auto">
          <a:xfrm>
            <a:off x="2667000" y="5029200"/>
            <a:ext cx="3200400" cy="914400"/>
          </a:xfrm>
          <a:prstGeom prst="rect">
            <a:avLst/>
          </a:prstGeom>
          <a:noFill/>
          <a:ln w="9525">
            <a:noFill/>
            <a:miter lim="800000"/>
            <a:headEnd/>
            <a:tailEnd/>
          </a:ln>
          <a:effectLst/>
        </p:spPr>
        <p:txBody>
          <a:bodyPr>
            <a:spAutoFit/>
          </a:bodyPr>
          <a:lstStyle/>
          <a:p>
            <a:pPr algn="ctr">
              <a:spcBef>
                <a:spcPct val="50000"/>
              </a:spcBef>
            </a:pPr>
            <a:r>
              <a:rPr lang="ru-RU"/>
              <a:t>Пушкин, Кюхельбекер, Рылеев, Бестужев и будущие декабристы.</a:t>
            </a:r>
          </a:p>
          <a:p>
            <a:pPr algn="ctr">
              <a:spcBef>
                <a:spcPct val="50000"/>
              </a:spcBef>
            </a:pPr>
            <a:r>
              <a:rPr lang="ru-RU"/>
              <a:t>«Всё в нём было необыкновенно привлекательно» (А. С. Пушкин)</a:t>
            </a:r>
          </a:p>
        </p:txBody>
      </p:sp>
      <p:cxnSp>
        <p:nvCxnSpPr>
          <p:cNvPr id="29720" name="AutoShape 24"/>
          <p:cNvCxnSpPr>
            <a:cxnSpLocks noChangeShapeType="1"/>
            <a:stCxn id="29719" idx="2"/>
          </p:cNvCxnSpPr>
          <p:nvPr/>
        </p:nvCxnSpPr>
        <p:spPr bwMode="auto">
          <a:xfrm>
            <a:off x="4267200" y="5943600"/>
            <a:ext cx="0" cy="914400"/>
          </a:xfrm>
          <a:prstGeom prst="straightConnector1">
            <a:avLst/>
          </a:prstGeom>
          <a:noFill/>
          <a:ln w="76200">
            <a:solidFill>
              <a:schemeClr val="tx1"/>
            </a:solidFill>
            <a:round/>
            <a:headEnd/>
            <a:tailEnd type="triangle" w="med" len="med"/>
          </a:ln>
          <a:effectLst/>
        </p:spPr>
      </p:cxn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9701"/>
                                        </p:tgtEl>
                                        <p:attrNameLst>
                                          <p:attrName>style.visibility</p:attrName>
                                        </p:attrNameLst>
                                      </p:cBhvr>
                                      <p:to>
                                        <p:strVal val="visible"/>
                                      </p:to>
                                    </p:set>
                                    <p:animEffect transition="in" filter="wipe(down)">
                                      <p:cBhvr>
                                        <p:cTn id="7" dur="500"/>
                                        <p:tgtEl>
                                          <p:spTgt spid="29701"/>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29700"/>
                                        </p:tgtEl>
                                        <p:attrNameLst>
                                          <p:attrName>style.visibility</p:attrName>
                                        </p:attrNameLst>
                                      </p:cBhvr>
                                      <p:to>
                                        <p:strVal val="visible"/>
                                      </p:to>
                                    </p:set>
                                    <p:anim calcmode="lin" valueType="num">
                                      <p:cBhvr>
                                        <p:cTn id="12" dur="1000" fill="hold"/>
                                        <p:tgtEl>
                                          <p:spTgt spid="29700"/>
                                        </p:tgtEl>
                                        <p:attrNameLst>
                                          <p:attrName>ppt_w</p:attrName>
                                        </p:attrNameLst>
                                      </p:cBhvr>
                                      <p:tavLst>
                                        <p:tav tm="0">
                                          <p:val>
                                            <p:strVal val="#ppt_w*0.70"/>
                                          </p:val>
                                        </p:tav>
                                        <p:tav tm="100000">
                                          <p:val>
                                            <p:strVal val="#ppt_w"/>
                                          </p:val>
                                        </p:tav>
                                      </p:tavLst>
                                    </p:anim>
                                    <p:anim calcmode="lin" valueType="num">
                                      <p:cBhvr>
                                        <p:cTn id="13" dur="1000" fill="hold"/>
                                        <p:tgtEl>
                                          <p:spTgt spid="29700"/>
                                        </p:tgtEl>
                                        <p:attrNameLst>
                                          <p:attrName>ppt_h</p:attrName>
                                        </p:attrNameLst>
                                      </p:cBhvr>
                                      <p:tavLst>
                                        <p:tav tm="0">
                                          <p:val>
                                            <p:strVal val="#ppt_h"/>
                                          </p:val>
                                        </p:tav>
                                        <p:tav tm="100000">
                                          <p:val>
                                            <p:strVal val="#ppt_h"/>
                                          </p:val>
                                        </p:tav>
                                      </p:tavLst>
                                    </p:anim>
                                    <p:animEffect transition="in" filter="fade">
                                      <p:cBhvr>
                                        <p:cTn id="14" dur="1000"/>
                                        <p:tgtEl>
                                          <p:spTgt spid="29700"/>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29707"/>
                                        </p:tgtEl>
                                        <p:attrNameLst>
                                          <p:attrName>style.visibility</p:attrName>
                                        </p:attrNameLst>
                                      </p:cBhvr>
                                      <p:to>
                                        <p:strVal val="visible"/>
                                      </p:to>
                                    </p:set>
                                    <p:animEffect transition="in" filter="dissolve">
                                      <p:cBhvr>
                                        <p:cTn id="19" dur="500"/>
                                        <p:tgtEl>
                                          <p:spTgt spid="29707"/>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9702"/>
                                        </p:tgtEl>
                                        <p:attrNameLst>
                                          <p:attrName>style.visibility</p:attrName>
                                        </p:attrNameLst>
                                      </p:cBhvr>
                                      <p:to>
                                        <p:strVal val="visible"/>
                                      </p:to>
                                    </p:set>
                                    <p:animEffect transition="in" filter="wipe(down)">
                                      <p:cBhvr>
                                        <p:cTn id="24" dur="500"/>
                                        <p:tgtEl>
                                          <p:spTgt spid="29702"/>
                                        </p:tgtEl>
                                      </p:cBhvr>
                                    </p:animEffect>
                                  </p:childTnLst>
                                </p:cTn>
                              </p:par>
                            </p:childTnLst>
                          </p:cTn>
                        </p:par>
                      </p:childTnLst>
                    </p:cTn>
                  </p:par>
                  <p:par>
                    <p:cTn id="25" fill="hold">
                      <p:stCondLst>
                        <p:cond delay="indefinite"/>
                      </p:stCondLst>
                      <p:childTnLst>
                        <p:par>
                          <p:cTn id="26" fill="hold">
                            <p:stCondLst>
                              <p:cond delay="0"/>
                            </p:stCondLst>
                            <p:childTnLst>
                              <p:par>
                                <p:cTn id="27" presetID="55" presetClass="entr" presetSubtype="0" fill="hold" grpId="0" nodeType="clickEffect">
                                  <p:stCondLst>
                                    <p:cond delay="0"/>
                                  </p:stCondLst>
                                  <p:childTnLst>
                                    <p:set>
                                      <p:cBhvr>
                                        <p:cTn id="28" dur="1" fill="hold">
                                          <p:stCondLst>
                                            <p:cond delay="0"/>
                                          </p:stCondLst>
                                        </p:cTn>
                                        <p:tgtEl>
                                          <p:spTgt spid="29703"/>
                                        </p:tgtEl>
                                        <p:attrNameLst>
                                          <p:attrName>style.visibility</p:attrName>
                                        </p:attrNameLst>
                                      </p:cBhvr>
                                      <p:to>
                                        <p:strVal val="visible"/>
                                      </p:to>
                                    </p:set>
                                    <p:anim calcmode="lin" valueType="num">
                                      <p:cBhvr>
                                        <p:cTn id="29" dur="1000" fill="hold"/>
                                        <p:tgtEl>
                                          <p:spTgt spid="29703"/>
                                        </p:tgtEl>
                                        <p:attrNameLst>
                                          <p:attrName>ppt_w</p:attrName>
                                        </p:attrNameLst>
                                      </p:cBhvr>
                                      <p:tavLst>
                                        <p:tav tm="0">
                                          <p:val>
                                            <p:strVal val="#ppt_w*0.70"/>
                                          </p:val>
                                        </p:tav>
                                        <p:tav tm="100000">
                                          <p:val>
                                            <p:strVal val="#ppt_w"/>
                                          </p:val>
                                        </p:tav>
                                      </p:tavLst>
                                    </p:anim>
                                    <p:anim calcmode="lin" valueType="num">
                                      <p:cBhvr>
                                        <p:cTn id="30" dur="1000" fill="hold"/>
                                        <p:tgtEl>
                                          <p:spTgt spid="29703"/>
                                        </p:tgtEl>
                                        <p:attrNameLst>
                                          <p:attrName>ppt_h</p:attrName>
                                        </p:attrNameLst>
                                      </p:cBhvr>
                                      <p:tavLst>
                                        <p:tav tm="0">
                                          <p:val>
                                            <p:strVal val="#ppt_h"/>
                                          </p:val>
                                        </p:tav>
                                        <p:tav tm="100000">
                                          <p:val>
                                            <p:strVal val="#ppt_h"/>
                                          </p:val>
                                        </p:tav>
                                      </p:tavLst>
                                    </p:anim>
                                    <p:animEffect transition="in" filter="fade">
                                      <p:cBhvr>
                                        <p:cTn id="31" dur="1000"/>
                                        <p:tgtEl>
                                          <p:spTgt spid="29703"/>
                                        </p:tgtEl>
                                      </p:cBhvr>
                                    </p:animEffect>
                                  </p:childTnLst>
                                </p:cTn>
                              </p:par>
                            </p:childTnLst>
                          </p:cTn>
                        </p:par>
                      </p:childTnLst>
                    </p:cTn>
                  </p:par>
                  <p:par>
                    <p:cTn id="32" fill="hold">
                      <p:stCondLst>
                        <p:cond delay="indefinite"/>
                      </p:stCondLst>
                      <p:childTnLst>
                        <p:par>
                          <p:cTn id="33" fill="hold">
                            <p:stCondLst>
                              <p:cond delay="0"/>
                            </p:stCondLst>
                            <p:childTnLst>
                              <p:par>
                                <p:cTn id="34" presetID="39" presetClass="entr" presetSubtype="0" accel="100000" fill="hold" grpId="0" nodeType="clickEffect">
                                  <p:stCondLst>
                                    <p:cond delay="0"/>
                                  </p:stCondLst>
                                  <p:childTnLst>
                                    <p:set>
                                      <p:cBhvr>
                                        <p:cTn id="35" dur="1" fill="hold">
                                          <p:stCondLst>
                                            <p:cond delay="0"/>
                                          </p:stCondLst>
                                        </p:cTn>
                                        <p:tgtEl>
                                          <p:spTgt spid="29704"/>
                                        </p:tgtEl>
                                        <p:attrNameLst>
                                          <p:attrName>style.visibility</p:attrName>
                                        </p:attrNameLst>
                                      </p:cBhvr>
                                      <p:to>
                                        <p:strVal val="visible"/>
                                      </p:to>
                                    </p:set>
                                    <p:anim calcmode="lin" valueType="num">
                                      <p:cBhvr>
                                        <p:cTn id="36" dur="500" fill="hold"/>
                                        <p:tgtEl>
                                          <p:spTgt spid="29704"/>
                                        </p:tgtEl>
                                        <p:attrNameLst>
                                          <p:attrName>ppt_h</p:attrName>
                                        </p:attrNameLst>
                                      </p:cBhvr>
                                      <p:tavLst>
                                        <p:tav tm="0">
                                          <p:val>
                                            <p:strVal val="#ppt_h/20"/>
                                          </p:val>
                                        </p:tav>
                                        <p:tav tm="50000">
                                          <p:val>
                                            <p:strVal val="#ppt_h/20"/>
                                          </p:val>
                                        </p:tav>
                                        <p:tav tm="100000">
                                          <p:val>
                                            <p:strVal val="#ppt_h"/>
                                          </p:val>
                                        </p:tav>
                                      </p:tavLst>
                                    </p:anim>
                                    <p:anim calcmode="lin" valueType="num">
                                      <p:cBhvr>
                                        <p:cTn id="37" dur="500" fill="hold"/>
                                        <p:tgtEl>
                                          <p:spTgt spid="29704"/>
                                        </p:tgtEl>
                                        <p:attrNameLst>
                                          <p:attrName>ppt_w</p:attrName>
                                        </p:attrNameLst>
                                      </p:cBhvr>
                                      <p:tavLst>
                                        <p:tav tm="0">
                                          <p:val>
                                            <p:strVal val="#ppt_w+.3"/>
                                          </p:val>
                                        </p:tav>
                                        <p:tav tm="50000">
                                          <p:val>
                                            <p:strVal val="#ppt_w+.3"/>
                                          </p:val>
                                        </p:tav>
                                        <p:tav tm="100000">
                                          <p:val>
                                            <p:strVal val="#ppt_w"/>
                                          </p:val>
                                        </p:tav>
                                      </p:tavLst>
                                    </p:anim>
                                    <p:anim calcmode="lin" valueType="num">
                                      <p:cBhvr>
                                        <p:cTn id="38" dur="500" fill="hold"/>
                                        <p:tgtEl>
                                          <p:spTgt spid="29704"/>
                                        </p:tgtEl>
                                        <p:attrNameLst>
                                          <p:attrName>ppt_x</p:attrName>
                                        </p:attrNameLst>
                                      </p:cBhvr>
                                      <p:tavLst>
                                        <p:tav tm="0">
                                          <p:val>
                                            <p:strVal val="#ppt_x-.3"/>
                                          </p:val>
                                        </p:tav>
                                        <p:tav tm="50000">
                                          <p:val>
                                            <p:strVal val="#ppt_x"/>
                                          </p:val>
                                        </p:tav>
                                        <p:tav tm="100000">
                                          <p:val>
                                            <p:strVal val="#ppt_x"/>
                                          </p:val>
                                        </p:tav>
                                      </p:tavLst>
                                    </p:anim>
                                    <p:anim calcmode="lin" valueType="num">
                                      <p:cBhvr>
                                        <p:cTn id="39" dur="500" fill="hold"/>
                                        <p:tgtEl>
                                          <p:spTgt spid="29704"/>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nodeType="clickEffect">
                                  <p:stCondLst>
                                    <p:cond delay="0"/>
                                  </p:stCondLst>
                                  <p:childTnLst>
                                    <p:set>
                                      <p:cBhvr>
                                        <p:cTn id="43" dur="1" fill="hold">
                                          <p:stCondLst>
                                            <p:cond delay="0"/>
                                          </p:stCondLst>
                                        </p:cTn>
                                        <p:tgtEl>
                                          <p:spTgt spid="29712"/>
                                        </p:tgtEl>
                                        <p:attrNameLst>
                                          <p:attrName>style.visibility</p:attrName>
                                        </p:attrNameLst>
                                      </p:cBhvr>
                                      <p:to>
                                        <p:strVal val="visible"/>
                                      </p:to>
                                    </p:set>
                                    <p:animEffect transition="in" filter="dissolve">
                                      <p:cBhvr>
                                        <p:cTn id="44" dur="500"/>
                                        <p:tgtEl>
                                          <p:spTgt spid="29712"/>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29709"/>
                                        </p:tgtEl>
                                        <p:attrNameLst>
                                          <p:attrName>style.visibility</p:attrName>
                                        </p:attrNameLst>
                                      </p:cBhvr>
                                      <p:to>
                                        <p:strVal val="visible"/>
                                      </p:to>
                                    </p:set>
                                    <p:animEffect transition="in" filter="wipe(down)">
                                      <p:cBhvr>
                                        <p:cTn id="49" dur="500"/>
                                        <p:tgtEl>
                                          <p:spTgt spid="29709"/>
                                        </p:tgtEl>
                                      </p:cBhvr>
                                    </p:animEffect>
                                  </p:childTnLst>
                                </p:cTn>
                              </p:par>
                            </p:childTnLst>
                          </p:cTn>
                        </p:par>
                      </p:childTnLst>
                    </p:cTn>
                  </p:par>
                  <p:par>
                    <p:cTn id="50" fill="hold">
                      <p:stCondLst>
                        <p:cond delay="indefinite"/>
                      </p:stCondLst>
                      <p:childTnLst>
                        <p:par>
                          <p:cTn id="51" fill="hold">
                            <p:stCondLst>
                              <p:cond delay="0"/>
                            </p:stCondLst>
                            <p:childTnLst>
                              <p:par>
                                <p:cTn id="52" presetID="55" presetClass="entr" presetSubtype="0" fill="hold" grpId="0" nodeType="clickEffect">
                                  <p:stCondLst>
                                    <p:cond delay="0"/>
                                  </p:stCondLst>
                                  <p:childTnLst>
                                    <p:set>
                                      <p:cBhvr>
                                        <p:cTn id="53" dur="1" fill="hold">
                                          <p:stCondLst>
                                            <p:cond delay="0"/>
                                          </p:stCondLst>
                                        </p:cTn>
                                        <p:tgtEl>
                                          <p:spTgt spid="29710"/>
                                        </p:tgtEl>
                                        <p:attrNameLst>
                                          <p:attrName>style.visibility</p:attrName>
                                        </p:attrNameLst>
                                      </p:cBhvr>
                                      <p:to>
                                        <p:strVal val="visible"/>
                                      </p:to>
                                    </p:set>
                                    <p:anim calcmode="lin" valueType="num">
                                      <p:cBhvr>
                                        <p:cTn id="54" dur="1000" fill="hold"/>
                                        <p:tgtEl>
                                          <p:spTgt spid="29710"/>
                                        </p:tgtEl>
                                        <p:attrNameLst>
                                          <p:attrName>ppt_w</p:attrName>
                                        </p:attrNameLst>
                                      </p:cBhvr>
                                      <p:tavLst>
                                        <p:tav tm="0">
                                          <p:val>
                                            <p:strVal val="#ppt_w*0.70"/>
                                          </p:val>
                                        </p:tav>
                                        <p:tav tm="100000">
                                          <p:val>
                                            <p:strVal val="#ppt_w"/>
                                          </p:val>
                                        </p:tav>
                                      </p:tavLst>
                                    </p:anim>
                                    <p:anim calcmode="lin" valueType="num">
                                      <p:cBhvr>
                                        <p:cTn id="55" dur="1000" fill="hold"/>
                                        <p:tgtEl>
                                          <p:spTgt spid="29710"/>
                                        </p:tgtEl>
                                        <p:attrNameLst>
                                          <p:attrName>ppt_h</p:attrName>
                                        </p:attrNameLst>
                                      </p:cBhvr>
                                      <p:tavLst>
                                        <p:tav tm="0">
                                          <p:val>
                                            <p:strVal val="#ppt_h"/>
                                          </p:val>
                                        </p:tav>
                                        <p:tav tm="100000">
                                          <p:val>
                                            <p:strVal val="#ppt_h"/>
                                          </p:val>
                                        </p:tav>
                                      </p:tavLst>
                                    </p:anim>
                                    <p:animEffect transition="in" filter="fade">
                                      <p:cBhvr>
                                        <p:cTn id="56" dur="1000"/>
                                        <p:tgtEl>
                                          <p:spTgt spid="29710"/>
                                        </p:tgtEl>
                                      </p:cBhvr>
                                    </p:animEffect>
                                  </p:childTnLst>
                                </p:cTn>
                              </p:par>
                            </p:childTnLst>
                          </p:cTn>
                        </p:par>
                      </p:childTnLst>
                    </p:cTn>
                  </p:par>
                  <p:par>
                    <p:cTn id="57" fill="hold">
                      <p:stCondLst>
                        <p:cond delay="indefinite"/>
                      </p:stCondLst>
                      <p:childTnLst>
                        <p:par>
                          <p:cTn id="58" fill="hold">
                            <p:stCondLst>
                              <p:cond delay="0"/>
                            </p:stCondLst>
                            <p:childTnLst>
                              <p:par>
                                <p:cTn id="59" presetID="39" presetClass="entr" presetSubtype="0" accel="100000" fill="hold" grpId="0" nodeType="clickEffect">
                                  <p:stCondLst>
                                    <p:cond delay="0"/>
                                  </p:stCondLst>
                                  <p:childTnLst>
                                    <p:set>
                                      <p:cBhvr>
                                        <p:cTn id="60" dur="1" fill="hold">
                                          <p:stCondLst>
                                            <p:cond delay="0"/>
                                          </p:stCondLst>
                                        </p:cTn>
                                        <p:tgtEl>
                                          <p:spTgt spid="29711"/>
                                        </p:tgtEl>
                                        <p:attrNameLst>
                                          <p:attrName>style.visibility</p:attrName>
                                        </p:attrNameLst>
                                      </p:cBhvr>
                                      <p:to>
                                        <p:strVal val="visible"/>
                                      </p:to>
                                    </p:set>
                                    <p:anim calcmode="lin" valueType="num">
                                      <p:cBhvr>
                                        <p:cTn id="61" dur="500" fill="hold"/>
                                        <p:tgtEl>
                                          <p:spTgt spid="29711"/>
                                        </p:tgtEl>
                                        <p:attrNameLst>
                                          <p:attrName>ppt_h</p:attrName>
                                        </p:attrNameLst>
                                      </p:cBhvr>
                                      <p:tavLst>
                                        <p:tav tm="0">
                                          <p:val>
                                            <p:strVal val="#ppt_h/20"/>
                                          </p:val>
                                        </p:tav>
                                        <p:tav tm="50000">
                                          <p:val>
                                            <p:strVal val="#ppt_h/20"/>
                                          </p:val>
                                        </p:tav>
                                        <p:tav tm="100000">
                                          <p:val>
                                            <p:strVal val="#ppt_h"/>
                                          </p:val>
                                        </p:tav>
                                      </p:tavLst>
                                    </p:anim>
                                    <p:anim calcmode="lin" valueType="num">
                                      <p:cBhvr>
                                        <p:cTn id="62" dur="500" fill="hold"/>
                                        <p:tgtEl>
                                          <p:spTgt spid="29711"/>
                                        </p:tgtEl>
                                        <p:attrNameLst>
                                          <p:attrName>ppt_w</p:attrName>
                                        </p:attrNameLst>
                                      </p:cBhvr>
                                      <p:tavLst>
                                        <p:tav tm="0">
                                          <p:val>
                                            <p:strVal val="#ppt_w+.3"/>
                                          </p:val>
                                        </p:tav>
                                        <p:tav tm="50000">
                                          <p:val>
                                            <p:strVal val="#ppt_w+.3"/>
                                          </p:val>
                                        </p:tav>
                                        <p:tav tm="100000">
                                          <p:val>
                                            <p:strVal val="#ppt_w"/>
                                          </p:val>
                                        </p:tav>
                                      </p:tavLst>
                                    </p:anim>
                                    <p:anim calcmode="lin" valueType="num">
                                      <p:cBhvr>
                                        <p:cTn id="63" dur="500" fill="hold"/>
                                        <p:tgtEl>
                                          <p:spTgt spid="29711"/>
                                        </p:tgtEl>
                                        <p:attrNameLst>
                                          <p:attrName>ppt_x</p:attrName>
                                        </p:attrNameLst>
                                      </p:cBhvr>
                                      <p:tavLst>
                                        <p:tav tm="0">
                                          <p:val>
                                            <p:strVal val="#ppt_x-.3"/>
                                          </p:val>
                                        </p:tav>
                                        <p:tav tm="50000">
                                          <p:val>
                                            <p:strVal val="#ppt_x"/>
                                          </p:val>
                                        </p:tav>
                                        <p:tav tm="100000">
                                          <p:val>
                                            <p:strVal val="#ppt_x"/>
                                          </p:val>
                                        </p:tav>
                                      </p:tavLst>
                                    </p:anim>
                                    <p:anim calcmode="lin" valueType="num">
                                      <p:cBhvr>
                                        <p:cTn id="64" dur="500" fill="hold"/>
                                        <p:tgtEl>
                                          <p:spTgt spid="29711"/>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9" presetClass="entr" presetSubtype="0" fill="hold" nodeType="clickEffect">
                                  <p:stCondLst>
                                    <p:cond delay="0"/>
                                  </p:stCondLst>
                                  <p:childTnLst>
                                    <p:set>
                                      <p:cBhvr>
                                        <p:cTn id="68" dur="1" fill="hold">
                                          <p:stCondLst>
                                            <p:cond delay="0"/>
                                          </p:stCondLst>
                                        </p:cTn>
                                        <p:tgtEl>
                                          <p:spTgt spid="29714"/>
                                        </p:tgtEl>
                                        <p:attrNameLst>
                                          <p:attrName>style.visibility</p:attrName>
                                        </p:attrNameLst>
                                      </p:cBhvr>
                                      <p:to>
                                        <p:strVal val="visible"/>
                                      </p:to>
                                    </p:set>
                                    <p:animEffect transition="in" filter="dissolve">
                                      <p:cBhvr>
                                        <p:cTn id="69" dur="500"/>
                                        <p:tgtEl>
                                          <p:spTgt spid="29714"/>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29713"/>
                                        </p:tgtEl>
                                        <p:attrNameLst>
                                          <p:attrName>style.visibility</p:attrName>
                                        </p:attrNameLst>
                                      </p:cBhvr>
                                      <p:to>
                                        <p:strVal val="visible"/>
                                      </p:to>
                                    </p:set>
                                    <p:animEffect transition="in" filter="wipe(down)">
                                      <p:cBhvr>
                                        <p:cTn id="74" dur="500"/>
                                        <p:tgtEl>
                                          <p:spTgt spid="29713"/>
                                        </p:tgtEl>
                                      </p:cBhvr>
                                    </p:animEffect>
                                  </p:childTnLst>
                                </p:cTn>
                              </p:par>
                            </p:childTnLst>
                          </p:cTn>
                        </p:par>
                      </p:childTnLst>
                    </p:cTn>
                  </p:par>
                  <p:par>
                    <p:cTn id="75" fill="hold">
                      <p:stCondLst>
                        <p:cond delay="indefinite"/>
                      </p:stCondLst>
                      <p:childTnLst>
                        <p:par>
                          <p:cTn id="76" fill="hold">
                            <p:stCondLst>
                              <p:cond delay="0"/>
                            </p:stCondLst>
                            <p:childTnLst>
                              <p:par>
                                <p:cTn id="77" presetID="55" presetClass="entr" presetSubtype="0" fill="hold" grpId="0" nodeType="clickEffect">
                                  <p:stCondLst>
                                    <p:cond delay="0"/>
                                  </p:stCondLst>
                                  <p:childTnLst>
                                    <p:set>
                                      <p:cBhvr>
                                        <p:cTn id="78" dur="1" fill="hold">
                                          <p:stCondLst>
                                            <p:cond delay="0"/>
                                          </p:stCondLst>
                                        </p:cTn>
                                        <p:tgtEl>
                                          <p:spTgt spid="29718"/>
                                        </p:tgtEl>
                                        <p:attrNameLst>
                                          <p:attrName>style.visibility</p:attrName>
                                        </p:attrNameLst>
                                      </p:cBhvr>
                                      <p:to>
                                        <p:strVal val="visible"/>
                                      </p:to>
                                    </p:set>
                                    <p:anim calcmode="lin" valueType="num">
                                      <p:cBhvr>
                                        <p:cTn id="79" dur="1000" fill="hold"/>
                                        <p:tgtEl>
                                          <p:spTgt spid="29718"/>
                                        </p:tgtEl>
                                        <p:attrNameLst>
                                          <p:attrName>ppt_w</p:attrName>
                                        </p:attrNameLst>
                                      </p:cBhvr>
                                      <p:tavLst>
                                        <p:tav tm="0">
                                          <p:val>
                                            <p:strVal val="#ppt_w*0.70"/>
                                          </p:val>
                                        </p:tav>
                                        <p:tav tm="100000">
                                          <p:val>
                                            <p:strVal val="#ppt_w"/>
                                          </p:val>
                                        </p:tav>
                                      </p:tavLst>
                                    </p:anim>
                                    <p:anim calcmode="lin" valueType="num">
                                      <p:cBhvr>
                                        <p:cTn id="80" dur="1000" fill="hold"/>
                                        <p:tgtEl>
                                          <p:spTgt spid="29718"/>
                                        </p:tgtEl>
                                        <p:attrNameLst>
                                          <p:attrName>ppt_h</p:attrName>
                                        </p:attrNameLst>
                                      </p:cBhvr>
                                      <p:tavLst>
                                        <p:tav tm="0">
                                          <p:val>
                                            <p:strVal val="#ppt_h"/>
                                          </p:val>
                                        </p:tav>
                                        <p:tav tm="100000">
                                          <p:val>
                                            <p:strVal val="#ppt_h"/>
                                          </p:val>
                                        </p:tav>
                                      </p:tavLst>
                                    </p:anim>
                                    <p:animEffect transition="in" filter="fade">
                                      <p:cBhvr>
                                        <p:cTn id="81" dur="1000"/>
                                        <p:tgtEl>
                                          <p:spTgt spid="29718"/>
                                        </p:tgtEl>
                                      </p:cBhvr>
                                    </p:animEffect>
                                  </p:childTnLst>
                                </p:cTn>
                              </p:par>
                            </p:childTnLst>
                          </p:cTn>
                        </p:par>
                      </p:childTnLst>
                    </p:cTn>
                  </p:par>
                  <p:par>
                    <p:cTn id="82" fill="hold">
                      <p:stCondLst>
                        <p:cond delay="indefinite"/>
                      </p:stCondLst>
                      <p:childTnLst>
                        <p:par>
                          <p:cTn id="83" fill="hold">
                            <p:stCondLst>
                              <p:cond delay="0"/>
                            </p:stCondLst>
                            <p:childTnLst>
                              <p:par>
                                <p:cTn id="84" presetID="55" presetClass="entr" presetSubtype="0" fill="hold" grpId="0" nodeType="clickEffect">
                                  <p:stCondLst>
                                    <p:cond delay="0"/>
                                  </p:stCondLst>
                                  <p:childTnLst>
                                    <p:set>
                                      <p:cBhvr>
                                        <p:cTn id="85" dur="1" fill="hold">
                                          <p:stCondLst>
                                            <p:cond delay="0"/>
                                          </p:stCondLst>
                                        </p:cTn>
                                        <p:tgtEl>
                                          <p:spTgt spid="29715"/>
                                        </p:tgtEl>
                                        <p:attrNameLst>
                                          <p:attrName>style.visibility</p:attrName>
                                        </p:attrNameLst>
                                      </p:cBhvr>
                                      <p:to>
                                        <p:strVal val="visible"/>
                                      </p:to>
                                    </p:set>
                                    <p:anim calcmode="lin" valueType="num">
                                      <p:cBhvr>
                                        <p:cTn id="86" dur="1000" fill="hold"/>
                                        <p:tgtEl>
                                          <p:spTgt spid="29715"/>
                                        </p:tgtEl>
                                        <p:attrNameLst>
                                          <p:attrName>ppt_w</p:attrName>
                                        </p:attrNameLst>
                                      </p:cBhvr>
                                      <p:tavLst>
                                        <p:tav tm="0">
                                          <p:val>
                                            <p:strVal val="#ppt_w*0.70"/>
                                          </p:val>
                                        </p:tav>
                                        <p:tav tm="100000">
                                          <p:val>
                                            <p:strVal val="#ppt_w"/>
                                          </p:val>
                                        </p:tav>
                                      </p:tavLst>
                                    </p:anim>
                                    <p:anim calcmode="lin" valueType="num">
                                      <p:cBhvr>
                                        <p:cTn id="87" dur="1000" fill="hold"/>
                                        <p:tgtEl>
                                          <p:spTgt spid="29715"/>
                                        </p:tgtEl>
                                        <p:attrNameLst>
                                          <p:attrName>ppt_h</p:attrName>
                                        </p:attrNameLst>
                                      </p:cBhvr>
                                      <p:tavLst>
                                        <p:tav tm="0">
                                          <p:val>
                                            <p:strVal val="#ppt_h"/>
                                          </p:val>
                                        </p:tav>
                                        <p:tav tm="100000">
                                          <p:val>
                                            <p:strVal val="#ppt_h"/>
                                          </p:val>
                                        </p:tav>
                                      </p:tavLst>
                                    </p:anim>
                                    <p:animEffect transition="in" filter="fade">
                                      <p:cBhvr>
                                        <p:cTn id="88" dur="1000"/>
                                        <p:tgtEl>
                                          <p:spTgt spid="29715"/>
                                        </p:tgtEl>
                                      </p:cBhvr>
                                    </p:animEffect>
                                  </p:childTnLst>
                                </p:cTn>
                              </p:par>
                              <p:par>
                                <p:cTn id="89" presetID="55" presetClass="entr" presetSubtype="0" fill="hold" grpId="0" nodeType="withEffect">
                                  <p:stCondLst>
                                    <p:cond delay="0"/>
                                  </p:stCondLst>
                                  <p:childTnLst>
                                    <p:set>
                                      <p:cBhvr>
                                        <p:cTn id="90" dur="1" fill="hold">
                                          <p:stCondLst>
                                            <p:cond delay="0"/>
                                          </p:stCondLst>
                                        </p:cTn>
                                        <p:tgtEl>
                                          <p:spTgt spid="29716"/>
                                        </p:tgtEl>
                                        <p:attrNameLst>
                                          <p:attrName>style.visibility</p:attrName>
                                        </p:attrNameLst>
                                      </p:cBhvr>
                                      <p:to>
                                        <p:strVal val="visible"/>
                                      </p:to>
                                    </p:set>
                                    <p:anim calcmode="lin" valueType="num">
                                      <p:cBhvr>
                                        <p:cTn id="91" dur="1000" fill="hold"/>
                                        <p:tgtEl>
                                          <p:spTgt spid="29716"/>
                                        </p:tgtEl>
                                        <p:attrNameLst>
                                          <p:attrName>ppt_w</p:attrName>
                                        </p:attrNameLst>
                                      </p:cBhvr>
                                      <p:tavLst>
                                        <p:tav tm="0">
                                          <p:val>
                                            <p:strVal val="#ppt_w*0.70"/>
                                          </p:val>
                                        </p:tav>
                                        <p:tav tm="100000">
                                          <p:val>
                                            <p:strVal val="#ppt_w"/>
                                          </p:val>
                                        </p:tav>
                                      </p:tavLst>
                                    </p:anim>
                                    <p:anim calcmode="lin" valueType="num">
                                      <p:cBhvr>
                                        <p:cTn id="92" dur="1000" fill="hold"/>
                                        <p:tgtEl>
                                          <p:spTgt spid="29716"/>
                                        </p:tgtEl>
                                        <p:attrNameLst>
                                          <p:attrName>ppt_h</p:attrName>
                                        </p:attrNameLst>
                                      </p:cBhvr>
                                      <p:tavLst>
                                        <p:tav tm="0">
                                          <p:val>
                                            <p:strVal val="#ppt_h"/>
                                          </p:val>
                                        </p:tav>
                                        <p:tav tm="100000">
                                          <p:val>
                                            <p:strVal val="#ppt_h"/>
                                          </p:val>
                                        </p:tav>
                                      </p:tavLst>
                                    </p:anim>
                                    <p:animEffect transition="in" filter="fade">
                                      <p:cBhvr>
                                        <p:cTn id="93" dur="1000"/>
                                        <p:tgtEl>
                                          <p:spTgt spid="29716"/>
                                        </p:tgtEl>
                                      </p:cBhvr>
                                    </p:animEffect>
                                  </p:childTnLst>
                                </p:cTn>
                              </p:par>
                              <p:par>
                                <p:cTn id="94" presetID="9" presetClass="entr" presetSubtype="0" fill="hold" nodeType="withEffect">
                                  <p:stCondLst>
                                    <p:cond delay="0"/>
                                  </p:stCondLst>
                                  <p:childTnLst>
                                    <p:set>
                                      <p:cBhvr>
                                        <p:cTn id="95" dur="1" fill="hold">
                                          <p:stCondLst>
                                            <p:cond delay="0"/>
                                          </p:stCondLst>
                                        </p:cTn>
                                        <p:tgtEl>
                                          <p:spTgt spid="29717"/>
                                        </p:tgtEl>
                                        <p:attrNameLst>
                                          <p:attrName>style.visibility</p:attrName>
                                        </p:attrNameLst>
                                      </p:cBhvr>
                                      <p:to>
                                        <p:strVal val="visible"/>
                                      </p:to>
                                    </p:set>
                                    <p:animEffect transition="in" filter="dissolve">
                                      <p:cBhvr>
                                        <p:cTn id="96" dur="500"/>
                                        <p:tgtEl>
                                          <p:spTgt spid="29717"/>
                                        </p:tgtEl>
                                      </p:cBhvr>
                                    </p:animEffect>
                                  </p:childTnLst>
                                </p:cTn>
                              </p:par>
                              <p:par>
                                <p:cTn id="97" presetID="9" presetClass="entr" presetSubtype="0" fill="hold" grpId="0" nodeType="withEffect">
                                  <p:stCondLst>
                                    <p:cond delay="0"/>
                                  </p:stCondLst>
                                  <p:childTnLst>
                                    <p:set>
                                      <p:cBhvr>
                                        <p:cTn id="98" dur="1" fill="hold">
                                          <p:stCondLst>
                                            <p:cond delay="0"/>
                                          </p:stCondLst>
                                        </p:cTn>
                                        <p:tgtEl>
                                          <p:spTgt spid="29719"/>
                                        </p:tgtEl>
                                        <p:attrNameLst>
                                          <p:attrName>style.visibility</p:attrName>
                                        </p:attrNameLst>
                                      </p:cBhvr>
                                      <p:to>
                                        <p:strVal val="visible"/>
                                      </p:to>
                                    </p:set>
                                    <p:animEffect transition="in" filter="dissolve">
                                      <p:cBhvr>
                                        <p:cTn id="99" dur="500"/>
                                        <p:tgtEl>
                                          <p:spTgt spid="29719"/>
                                        </p:tgtEl>
                                      </p:cBhvr>
                                    </p:animEffect>
                                  </p:childTnLst>
                                </p:cTn>
                              </p:par>
                            </p:childTnLst>
                          </p:cTn>
                        </p:par>
                      </p:childTnLst>
                    </p:cTn>
                  </p:par>
                  <p:par>
                    <p:cTn id="100" fill="hold">
                      <p:stCondLst>
                        <p:cond delay="indefinite"/>
                      </p:stCondLst>
                      <p:childTnLst>
                        <p:par>
                          <p:cTn id="101" fill="hold">
                            <p:stCondLst>
                              <p:cond delay="0"/>
                            </p:stCondLst>
                            <p:childTnLst>
                              <p:par>
                                <p:cTn id="102" presetID="9" presetClass="entr" presetSubtype="0" fill="hold" nodeType="clickEffect">
                                  <p:stCondLst>
                                    <p:cond delay="0"/>
                                  </p:stCondLst>
                                  <p:childTnLst>
                                    <p:set>
                                      <p:cBhvr>
                                        <p:cTn id="103" dur="1" fill="hold">
                                          <p:stCondLst>
                                            <p:cond delay="0"/>
                                          </p:stCondLst>
                                        </p:cTn>
                                        <p:tgtEl>
                                          <p:spTgt spid="29720"/>
                                        </p:tgtEl>
                                        <p:attrNameLst>
                                          <p:attrName>style.visibility</p:attrName>
                                        </p:attrNameLst>
                                      </p:cBhvr>
                                      <p:to>
                                        <p:strVal val="visible"/>
                                      </p:to>
                                    </p:set>
                                    <p:animEffect transition="in" filter="dissolve">
                                      <p:cBhvr>
                                        <p:cTn id="104" dur="500"/>
                                        <p:tgtEl>
                                          <p:spTgt spid="297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animBg="1"/>
      <p:bldP spid="29701" grpId="0" animBg="1"/>
      <p:bldP spid="29702" grpId="0" animBg="1"/>
      <p:bldP spid="29703" grpId="0" animBg="1"/>
      <p:bldP spid="29704" grpId="0" animBg="1"/>
      <p:bldP spid="29709" grpId="0" animBg="1"/>
      <p:bldP spid="29710" grpId="0" animBg="1"/>
      <p:bldP spid="29711" grpId="0" animBg="1"/>
      <p:bldP spid="29713" grpId="0" animBg="1"/>
      <p:bldP spid="29715" grpId="0" animBg="1"/>
      <p:bldP spid="29716" grpId="0" animBg="1"/>
      <p:bldP spid="29718" grpId="0" animBg="1"/>
      <p:bldP spid="2971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33400" y="5486400"/>
            <a:ext cx="8229600" cy="1139825"/>
          </a:xfrm>
        </p:spPr>
        <p:txBody>
          <a:bodyPr/>
          <a:lstStyle/>
          <a:p>
            <a:r>
              <a:rPr lang="ru-RU" dirty="0" smtClean="0"/>
              <a:t>Завязка общественного конфликта</a:t>
            </a:r>
            <a:endParaRPr lang="ru-RU" dirty="0"/>
          </a:p>
        </p:txBody>
      </p:sp>
      <p:sp>
        <p:nvSpPr>
          <p:cNvPr id="4" name="Содержимое 3"/>
          <p:cNvSpPr>
            <a:spLocks noGrp="1"/>
          </p:cNvSpPr>
          <p:nvPr>
            <p:ph idx="1"/>
          </p:nvPr>
        </p:nvSpPr>
        <p:spPr>
          <a:xfrm>
            <a:off x="457200" y="304800"/>
            <a:ext cx="8229600" cy="5826125"/>
          </a:xfrm>
        </p:spPr>
        <p:txBody>
          <a:bodyPr/>
          <a:lstStyle/>
          <a:p>
            <a:r>
              <a:rPr lang="ru-RU" sz="2000" dirty="0" smtClean="0"/>
              <a:t>Кого ставит в пример Фамусов?</a:t>
            </a:r>
          </a:p>
          <a:p>
            <a:r>
              <a:rPr lang="ru-RU" sz="2000" dirty="0" smtClean="0"/>
              <a:t>Какие привилегии дворянства и аристократии выделяет Фамусов в своём монологе?</a:t>
            </a:r>
          </a:p>
          <a:p>
            <a:r>
              <a:rPr lang="ru-RU" sz="2000" dirty="0" smtClean="0"/>
              <a:t>В чём заключается особый ум, который выделяет Фамусов?</a:t>
            </a:r>
          </a:p>
          <a:p>
            <a:r>
              <a:rPr lang="ru-RU" sz="2000" dirty="0" smtClean="0"/>
              <a:t>В чём Чацкий не согласен с Фамусовым?</a:t>
            </a:r>
          </a:p>
          <a:p>
            <a:r>
              <a:rPr lang="ru-RU" sz="2000" dirty="0" smtClean="0"/>
              <a:t>Какие недостатки «века минувшего» выделяет Чацкий?</a:t>
            </a:r>
          </a:p>
          <a:p>
            <a:r>
              <a:rPr lang="ru-RU" sz="2000" dirty="0" smtClean="0"/>
              <a:t>Каков пафос монолога Чацкого?</a:t>
            </a:r>
          </a:p>
          <a:p>
            <a:r>
              <a:rPr lang="ru-RU" sz="2000" dirty="0" smtClean="0"/>
              <a:t>Какие эпитеты даёт Фамусов Чацкому? Что его пугает в Чацком?</a:t>
            </a:r>
          </a:p>
          <a:p>
            <a:r>
              <a:rPr lang="ru-RU" sz="2000" dirty="0" smtClean="0"/>
              <a:t>Могут ли эти герои найти общий язык?</a:t>
            </a:r>
            <a:endParaRPr lang="ru-RU" sz="2000" dirty="0"/>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lide(fromBottom)">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slide(fromBottom)">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slide(fromBottom)">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slide(fromBottom)">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slide(fromBottom)">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slide(fromBottom)">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slide(fromBottom)">
                                      <p:cBhvr>
                                        <p:cTn id="37" dur="5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slide(fromBottom)">
                                      <p:cBhvr>
                                        <p:cTn id="42"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5486400"/>
            <a:ext cx="8229600" cy="1139825"/>
          </a:xfrm>
        </p:spPr>
        <p:txBody>
          <a:bodyPr/>
          <a:lstStyle/>
          <a:p>
            <a:r>
              <a:rPr lang="ru-RU" dirty="0" smtClean="0"/>
              <a:t>Развитие любовного конфликта</a:t>
            </a:r>
            <a:endParaRPr lang="ru-RU" dirty="0"/>
          </a:p>
        </p:txBody>
      </p:sp>
      <p:sp>
        <p:nvSpPr>
          <p:cNvPr id="4" name="Содержимое 3"/>
          <p:cNvSpPr>
            <a:spLocks noGrp="1"/>
          </p:cNvSpPr>
          <p:nvPr>
            <p:ph sz="half" idx="2"/>
          </p:nvPr>
        </p:nvSpPr>
        <p:spPr>
          <a:xfrm>
            <a:off x="4267200" y="304800"/>
            <a:ext cx="4572000" cy="4530725"/>
          </a:xfrm>
        </p:spPr>
        <p:txBody>
          <a:bodyPr/>
          <a:lstStyle/>
          <a:p>
            <a:r>
              <a:rPr lang="ru-RU" sz="2000" dirty="0" smtClean="0"/>
              <a:t>Какие характеристики Молчалину и Скалозубу даёт Чацкий?</a:t>
            </a:r>
          </a:p>
          <a:p>
            <a:r>
              <a:rPr lang="ru-RU" sz="2000" dirty="0" smtClean="0"/>
              <a:t>За что Чацкий обвиняет Молчалина?</a:t>
            </a:r>
          </a:p>
          <a:p>
            <a:r>
              <a:rPr lang="ru-RU" sz="2000" dirty="0" smtClean="0"/>
              <a:t>Какой смысл в слова о сумасшествии вкладывают Софья и Чацкий?</a:t>
            </a:r>
          </a:p>
          <a:p>
            <a:r>
              <a:rPr lang="ru-RU" sz="2000" dirty="0" smtClean="0"/>
              <a:t>Что Софья ценит в Молчалине?</a:t>
            </a:r>
          </a:p>
          <a:p>
            <a:r>
              <a:rPr lang="ru-RU" sz="2000" dirty="0" smtClean="0"/>
              <a:t>Какие выводы из слов Софьи о Молчалине делает Чацкий?</a:t>
            </a:r>
          </a:p>
          <a:p>
            <a:r>
              <a:rPr lang="ru-RU" sz="2000" dirty="0" smtClean="0"/>
              <a:t>Почему Чацкий не понимает, что Софья любит Молчалина?</a:t>
            </a:r>
            <a:endParaRPr lang="ru-RU" sz="2000" dirty="0"/>
          </a:p>
        </p:txBody>
      </p:sp>
      <p:pic>
        <p:nvPicPr>
          <p:cNvPr id="9" name="2 действие развитие любовного конфликта.wmv">
            <a:hlinkClick r:id="" action="ppaction://media"/>
          </p:cNvPr>
          <p:cNvPicPr>
            <a:picLocks noGrp="1" noRot="1" noChangeAspect="1"/>
          </p:cNvPicPr>
          <p:nvPr>
            <p:ph sz="half" idx="1"/>
            <a:videoFile r:link="rId1"/>
          </p:nvPr>
        </p:nvPicPr>
        <p:blipFill>
          <a:blip r:embed="rId3" cstate="print"/>
          <a:stretch>
            <a:fillRect/>
          </a:stretch>
        </p:blipFill>
        <p:spPr>
          <a:xfrm>
            <a:off x="457200" y="304800"/>
            <a:ext cx="3657600" cy="2743200"/>
          </a:xfrm>
          <a:prstGeom prst="rect">
            <a:avLst/>
          </a:prstGeom>
        </p:spPr>
      </p:pic>
    </p:spTree>
  </p:cSld>
  <p:clrMapOvr>
    <a:masterClrMapping/>
  </p:clrMapOvr>
  <p:transition>
    <p:diamond/>
  </p:transition>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9"/>
                                        </p:tgtEl>
                                      </p:cBhvr>
                                    </p:cmd>
                                  </p:childTnLst>
                                </p:cTn>
                              </p:par>
                            </p:childTnLst>
                          </p:cTn>
                        </p:par>
                      </p:childTnLst>
                    </p:cTn>
                  </p:par>
                </p:childTnLst>
              </p:cTn>
              <p:nextCondLst>
                <p:cond evt="onClick" delay="0">
                  <p:tgtEl>
                    <p:spTgt spid="9"/>
                  </p:tgtEl>
                </p:cond>
              </p:nextCondLst>
            </p:seq>
            <p:video>
              <p:cMediaNode vol="100000">
                <p:cTn id="7" fill="hold" display="0">
                  <p:stCondLst>
                    <p:cond delay="indefinite"/>
                  </p:stCondLst>
                  <p:endCondLst>
                    <p:cond evt="onNext" delay="0">
                      <p:tgtEl>
                        <p:sldTgt/>
                      </p:tgtEl>
                    </p:cond>
                    <p:cond evt="onPrev" delay="0">
                      <p:tgtEl>
                        <p:sldTgt/>
                      </p:tgtEl>
                    </p:cond>
                  </p:endCondLst>
                </p:cTn>
                <p:tgtEl>
                  <p:spTgt spid="9"/>
                </p:tgtEl>
              </p:cMediaNode>
            </p:vide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a:xfrm>
            <a:off x="457200" y="0"/>
            <a:ext cx="8229600" cy="6130925"/>
          </a:xfrm>
        </p:spPr>
        <p:txBody>
          <a:bodyPr/>
          <a:lstStyle/>
          <a:p>
            <a:r>
              <a:rPr lang="ru-RU" sz="2000" dirty="0" smtClean="0"/>
              <a:t>Выучить теорию</a:t>
            </a:r>
          </a:p>
          <a:p>
            <a:r>
              <a:rPr lang="ru-RU" sz="2000" dirty="0" smtClean="0"/>
              <a:t>Заполнить таблицу:</a:t>
            </a:r>
            <a:endParaRPr lang="ru-RU" sz="2000" dirty="0"/>
          </a:p>
        </p:txBody>
      </p:sp>
      <p:graphicFrame>
        <p:nvGraphicFramePr>
          <p:cNvPr id="7" name="Таблица 6"/>
          <p:cNvGraphicFramePr>
            <a:graphicFrameLocks noGrp="1"/>
          </p:cNvGraphicFramePr>
          <p:nvPr/>
        </p:nvGraphicFramePr>
        <p:xfrm>
          <a:off x="304800" y="838200"/>
          <a:ext cx="8534400" cy="5471160"/>
        </p:xfrm>
        <a:graphic>
          <a:graphicData uri="http://schemas.openxmlformats.org/drawingml/2006/table">
            <a:tbl>
              <a:tblPr firstRow="1" bandRow="1">
                <a:tableStyleId>{5940675A-B579-460E-94D1-54222C63F5DA}</a:tableStyleId>
              </a:tblPr>
              <a:tblGrid>
                <a:gridCol w="3124200"/>
                <a:gridCol w="2743200"/>
                <a:gridCol w="2667000"/>
              </a:tblGrid>
              <a:tr h="370840">
                <a:tc>
                  <a:txBody>
                    <a:bodyPr/>
                    <a:lstStyle/>
                    <a:p>
                      <a:r>
                        <a:rPr lang="ru-RU" sz="1400" b="1" dirty="0" smtClean="0"/>
                        <a:t>Вопросы сравнения</a:t>
                      </a:r>
                      <a:endParaRPr lang="ru-RU" sz="1400" b="1" dirty="0"/>
                    </a:p>
                  </a:txBody>
                  <a:tcPr/>
                </a:tc>
                <a:tc>
                  <a:txBody>
                    <a:bodyPr/>
                    <a:lstStyle/>
                    <a:p>
                      <a:r>
                        <a:rPr lang="ru-RU" sz="1400" b="1" dirty="0" smtClean="0"/>
                        <a:t>«Век нынешний»</a:t>
                      </a:r>
                      <a:endParaRPr lang="ru-RU" sz="1400" b="1" dirty="0"/>
                    </a:p>
                  </a:txBody>
                  <a:tcPr/>
                </a:tc>
                <a:tc>
                  <a:txBody>
                    <a:bodyPr/>
                    <a:lstStyle/>
                    <a:p>
                      <a:r>
                        <a:rPr lang="ru-RU" sz="1400" b="1" dirty="0" smtClean="0"/>
                        <a:t>«Век минувший»</a:t>
                      </a:r>
                      <a:endParaRPr lang="ru-RU" sz="1400" b="1" dirty="0"/>
                    </a:p>
                  </a:txBody>
                  <a:tcPr/>
                </a:tc>
              </a:tr>
              <a:tr h="370840">
                <a:tc>
                  <a:txBody>
                    <a:bodyPr/>
                    <a:lstStyle/>
                    <a:p>
                      <a:r>
                        <a:rPr lang="ru-RU" sz="1400" b="1" dirty="0" smtClean="0"/>
                        <a:t>1. Представители</a:t>
                      </a:r>
                      <a:endParaRPr lang="ru-RU" sz="1400" b="1" dirty="0"/>
                    </a:p>
                  </a:txBody>
                  <a:tcPr/>
                </a:tc>
                <a:tc>
                  <a:txBody>
                    <a:bodyPr/>
                    <a:lstStyle/>
                    <a:p>
                      <a:r>
                        <a:rPr lang="ru-RU" sz="1400" b="1" dirty="0" smtClean="0"/>
                        <a:t>Чацкий, князь Фёдор, брат Скалозуба</a:t>
                      </a:r>
                      <a:endParaRPr lang="ru-RU" sz="1400" b="1" dirty="0"/>
                    </a:p>
                  </a:txBody>
                  <a:tcPr/>
                </a:tc>
                <a:tc>
                  <a:txBody>
                    <a:bodyPr/>
                    <a:lstStyle/>
                    <a:p>
                      <a:r>
                        <a:rPr lang="ru-RU" sz="1400" b="1" dirty="0" smtClean="0"/>
                        <a:t>Фамусов, гости на балу, Молчалин,</a:t>
                      </a:r>
                      <a:r>
                        <a:rPr lang="ru-RU" sz="1400" b="1" baseline="0" dirty="0" smtClean="0"/>
                        <a:t> Скалозуб</a:t>
                      </a:r>
                      <a:endParaRPr lang="ru-RU" sz="1400" b="1" dirty="0"/>
                    </a:p>
                  </a:txBody>
                  <a:tcPr/>
                </a:tc>
              </a:tr>
              <a:tr h="370840">
                <a:tc>
                  <a:txBody>
                    <a:bodyPr/>
                    <a:lstStyle/>
                    <a:p>
                      <a:r>
                        <a:rPr lang="ru-RU" sz="1400" b="1" dirty="0" smtClean="0"/>
                        <a:t>2. Отношение к крепостному праву</a:t>
                      </a:r>
                      <a:endParaRPr lang="ru-RU" sz="1400" b="1" dirty="0"/>
                    </a:p>
                  </a:txBody>
                  <a:tcPr/>
                </a:tc>
                <a:tc>
                  <a:txBody>
                    <a:bodyPr/>
                    <a:lstStyle/>
                    <a:p>
                      <a:endParaRPr lang="ru-RU" sz="1400" b="1"/>
                    </a:p>
                  </a:txBody>
                  <a:tcPr/>
                </a:tc>
                <a:tc>
                  <a:txBody>
                    <a:bodyPr/>
                    <a:lstStyle/>
                    <a:p>
                      <a:endParaRPr lang="ru-RU" sz="1400" b="1" dirty="0"/>
                    </a:p>
                  </a:txBody>
                  <a:tcPr/>
                </a:tc>
              </a:tr>
              <a:tr h="370840">
                <a:tc>
                  <a:txBody>
                    <a:bodyPr/>
                    <a:lstStyle/>
                    <a:p>
                      <a:r>
                        <a:rPr lang="ru-RU" sz="1400" b="1" dirty="0" smtClean="0"/>
                        <a:t>3. Отношение к </a:t>
                      </a:r>
                      <a:r>
                        <a:rPr lang="ru-RU" sz="1400" b="1" dirty="0" err="1" smtClean="0"/>
                        <a:t>засилию</a:t>
                      </a:r>
                      <a:r>
                        <a:rPr lang="ru-RU" sz="1400" b="1" dirty="0" smtClean="0"/>
                        <a:t> иностранного и иностранцев</a:t>
                      </a:r>
                      <a:endParaRPr lang="ru-RU" sz="1400" b="1" dirty="0"/>
                    </a:p>
                  </a:txBody>
                  <a:tcPr/>
                </a:tc>
                <a:tc>
                  <a:txBody>
                    <a:bodyPr/>
                    <a:lstStyle/>
                    <a:p>
                      <a:endParaRPr lang="ru-RU" sz="1400" b="1"/>
                    </a:p>
                  </a:txBody>
                  <a:tcPr/>
                </a:tc>
                <a:tc>
                  <a:txBody>
                    <a:bodyPr/>
                    <a:lstStyle/>
                    <a:p>
                      <a:endParaRPr lang="ru-RU" sz="1400" b="1" dirty="0"/>
                    </a:p>
                  </a:txBody>
                  <a:tcPr/>
                </a:tc>
              </a:tr>
              <a:tr h="370840">
                <a:tc>
                  <a:txBody>
                    <a:bodyPr/>
                    <a:lstStyle/>
                    <a:p>
                      <a:r>
                        <a:rPr lang="ru-RU" sz="1400" b="1" dirty="0" smtClean="0"/>
                        <a:t>4. Отношение к нынешней системе воспитания</a:t>
                      </a:r>
                      <a:endParaRPr lang="ru-RU" sz="1400" b="1" dirty="0"/>
                    </a:p>
                  </a:txBody>
                  <a:tcPr/>
                </a:tc>
                <a:tc>
                  <a:txBody>
                    <a:bodyPr/>
                    <a:lstStyle/>
                    <a:p>
                      <a:endParaRPr lang="ru-RU" sz="1400" b="1"/>
                    </a:p>
                  </a:txBody>
                  <a:tcPr/>
                </a:tc>
                <a:tc>
                  <a:txBody>
                    <a:bodyPr/>
                    <a:lstStyle/>
                    <a:p>
                      <a:endParaRPr lang="ru-RU" sz="1400" b="1" dirty="0"/>
                    </a:p>
                  </a:txBody>
                  <a:tcPr/>
                </a:tc>
              </a:tr>
              <a:tr h="370840">
                <a:tc>
                  <a:txBody>
                    <a:bodyPr/>
                    <a:lstStyle/>
                    <a:p>
                      <a:r>
                        <a:rPr lang="ru-RU" sz="1400" b="1" dirty="0" smtClean="0"/>
                        <a:t>5.</a:t>
                      </a:r>
                      <a:r>
                        <a:rPr lang="ru-RU" sz="1400" b="1" baseline="0" dirty="0" smtClean="0"/>
                        <a:t> Как проводят время и отношение к времяпрепровождению</a:t>
                      </a:r>
                      <a:endParaRPr lang="ru-RU" sz="1400" b="1" dirty="0"/>
                    </a:p>
                  </a:txBody>
                  <a:tcPr/>
                </a:tc>
                <a:tc>
                  <a:txBody>
                    <a:bodyPr/>
                    <a:lstStyle/>
                    <a:p>
                      <a:endParaRPr lang="ru-RU" sz="1400" b="1"/>
                    </a:p>
                  </a:txBody>
                  <a:tcPr/>
                </a:tc>
                <a:tc>
                  <a:txBody>
                    <a:bodyPr/>
                    <a:lstStyle/>
                    <a:p>
                      <a:endParaRPr lang="ru-RU" sz="1400" b="1" dirty="0"/>
                    </a:p>
                  </a:txBody>
                  <a:tcPr/>
                </a:tc>
              </a:tr>
              <a:tr h="370840">
                <a:tc>
                  <a:txBody>
                    <a:bodyPr/>
                    <a:lstStyle/>
                    <a:p>
                      <a:r>
                        <a:rPr lang="ru-RU" sz="1400" b="1" dirty="0" smtClean="0"/>
                        <a:t>6. Отношение к службе</a:t>
                      </a:r>
                      <a:endParaRPr lang="ru-RU" sz="1400" b="1" dirty="0"/>
                    </a:p>
                  </a:txBody>
                  <a:tcPr/>
                </a:tc>
                <a:tc>
                  <a:txBody>
                    <a:bodyPr/>
                    <a:lstStyle/>
                    <a:p>
                      <a:endParaRPr lang="ru-RU" sz="1400" b="1"/>
                    </a:p>
                  </a:txBody>
                  <a:tcPr/>
                </a:tc>
                <a:tc>
                  <a:txBody>
                    <a:bodyPr/>
                    <a:lstStyle/>
                    <a:p>
                      <a:endParaRPr lang="ru-RU" sz="1400" b="1" dirty="0"/>
                    </a:p>
                  </a:txBody>
                  <a:tcPr/>
                </a:tc>
              </a:tr>
              <a:tr h="370840">
                <a:tc>
                  <a:txBody>
                    <a:bodyPr/>
                    <a:lstStyle/>
                    <a:p>
                      <a:r>
                        <a:rPr lang="ru-RU" sz="1400" b="1" dirty="0" smtClean="0"/>
                        <a:t>7. Отношение к чинам</a:t>
                      </a:r>
                      <a:endParaRPr lang="ru-RU" sz="1400" b="1" dirty="0"/>
                    </a:p>
                  </a:txBody>
                  <a:tcPr/>
                </a:tc>
                <a:tc>
                  <a:txBody>
                    <a:bodyPr/>
                    <a:lstStyle/>
                    <a:p>
                      <a:endParaRPr lang="ru-RU" sz="1400" b="1"/>
                    </a:p>
                  </a:txBody>
                  <a:tcPr/>
                </a:tc>
                <a:tc>
                  <a:txBody>
                    <a:bodyPr/>
                    <a:lstStyle/>
                    <a:p>
                      <a:endParaRPr lang="ru-RU" sz="1400" b="1" dirty="0"/>
                    </a:p>
                  </a:txBody>
                  <a:tcPr/>
                </a:tc>
              </a:tr>
              <a:tr h="370840">
                <a:tc>
                  <a:txBody>
                    <a:bodyPr/>
                    <a:lstStyle/>
                    <a:p>
                      <a:r>
                        <a:rPr lang="ru-RU" sz="1400" b="1" dirty="0" smtClean="0"/>
                        <a:t>8. Отношение к покровительству и протекции</a:t>
                      </a:r>
                      <a:endParaRPr lang="ru-RU" sz="1400" b="1" dirty="0"/>
                    </a:p>
                  </a:txBody>
                  <a:tcPr/>
                </a:tc>
                <a:tc>
                  <a:txBody>
                    <a:bodyPr/>
                    <a:lstStyle/>
                    <a:p>
                      <a:endParaRPr lang="ru-RU" sz="1400" b="1"/>
                    </a:p>
                  </a:txBody>
                  <a:tcPr/>
                </a:tc>
                <a:tc>
                  <a:txBody>
                    <a:bodyPr/>
                    <a:lstStyle/>
                    <a:p>
                      <a:endParaRPr lang="ru-RU" sz="1400" b="1" dirty="0"/>
                    </a:p>
                  </a:txBody>
                  <a:tcPr/>
                </a:tc>
              </a:tr>
              <a:tr h="370840">
                <a:tc>
                  <a:txBody>
                    <a:bodyPr/>
                    <a:lstStyle/>
                    <a:p>
                      <a:r>
                        <a:rPr lang="ru-RU" sz="1400" b="1" dirty="0" smtClean="0"/>
                        <a:t>9. Отношение к свободе суждений</a:t>
                      </a:r>
                      <a:endParaRPr lang="ru-RU" sz="1400" b="1" dirty="0"/>
                    </a:p>
                  </a:txBody>
                  <a:tcPr/>
                </a:tc>
                <a:tc>
                  <a:txBody>
                    <a:bodyPr/>
                    <a:lstStyle/>
                    <a:p>
                      <a:endParaRPr lang="ru-RU" sz="1400" b="1"/>
                    </a:p>
                  </a:txBody>
                  <a:tcPr/>
                </a:tc>
                <a:tc>
                  <a:txBody>
                    <a:bodyPr/>
                    <a:lstStyle/>
                    <a:p>
                      <a:endParaRPr lang="ru-RU" sz="1400" b="1" dirty="0"/>
                    </a:p>
                  </a:txBody>
                  <a:tcPr/>
                </a:tc>
              </a:tr>
              <a:tr h="370840">
                <a:tc>
                  <a:txBody>
                    <a:bodyPr/>
                    <a:lstStyle/>
                    <a:p>
                      <a:r>
                        <a:rPr lang="ru-RU" sz="1400" b="1" dirty="0" smtClean="0"/>
                        <a:t>10. Идеалы</a:t>
                      </a:r>
                      <a:endParaRPr lang="ru-RU" sz="1400" b="1" dirty="0"/>
                    </a:p>
                  </a:txBody>
                  <a:tcPr/>
                </a:tc>
                <a:tc>
                  <a:txBody>
                    <a:bodyPr/>
                    <a:lstStyle/>
                    <a:p>
                      <a:endParaRPr lang="ru-RU" sz="1400" b="1" dirty="0"/>
                    </a:p>
                  </a:txBody>
                  <a:tcPr/>
                </a:tc>
                <a:tc>
                  <a:txBody>
                    <a:bodyPr/>
                    <a:lstStyle/>
                    <a:p>
                      <a:r>
                        <a:rPr lang="ru-RU" sz="1400" b="1" dirty="0" smtClean="0"/>
                        <a:t>Максим Петрович, Фома Фомич</a:t>
                      </a:r>
                      <a:endParaRPr lang="ru-RU" sz="1400" b="1" dirty="0"/>
                    </a:p>
                  </a:txBody>
                  <a:tcPr/>
                </a:tc>
              </a:tr>
            </a:tbl>
          </a:graphicData>
        </a:graphic>
      </p:graphicFrame>
    </p:spTree>
  </p:cSld>
  <p:clrMapOvr>
    <a:masterClrMapping/>
  </p:clrMapOvr>
  <p:transition>
    <p:diamon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914400" y="381000"/>
            <a:ext cx="7772400" cy="1362075"/>
          </a:xfrm>
        </p:spPr>
        <p:txBody>
          <a:bodyPr/>
          <a:lstStyle/>
          <a:p>
            <a:r>
              <a:rPr lang="ru-RU" dirty="0" smtClean="0"/>
              <a:t>общественный конфликт в комедии</a:t>
            </a:r>
            <a:endParaRPr lang="ru-RU" dirty="0"/>
          </a:p>
        </p:txBody>
      </p:sp>
      <p:sp>
        <p:nvSpPr>
          <p:cNvPr id="5" name="Текст 4"/>
          <p:cNvSpPr>
            <a:spLocks noGrp="1"/>
          </p:cNvSpPr>
          <p:nvPr>
            <p:ph type="body" idx="1"/>
          </p:nvPr>
        </p:nvSpPr>
        <p:spPr/>
        <p:txBody>
          <a:bodyPr/>
          <a:lstStyle/>
          <a:p>
            <a:r>
              <a:rPr lang="ru-RU" dirty="0" smtClean="0"/>
              <a:t>Урок 4</a:t>
            </a:r>
            <a:endParaRPr lang="ru-RU" dirty="0"/>
          </a:p>
        </p:txBody>
      </p:sp>
    </p:spTree>
  </p:cSld>
  <p:clrMapOvr>
    <a:masterClrMapping/>
  </p:clrMapOvr>
  <p:transition>
    <p:diamon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33400" y="5562600"/>
            <a:ext cx="8229600" cy="1139825"/>
          </a:xfrm>
        </p:spPr>
        <p:txBody>
          <a:bodyPr/>
          <a:lstStyle/>
          <a:p>
            <a:r>
              <a:rPr lang="ru-RU" sz="2800" dirty="0" smtClean="0"/>
              <a:t>Развитие общественного конфликта</a:t>
            </a:r>
            <a:endParaRPr lang="ru-RU" sz="2800" dirty="0"/>
          </a:p>
        </p:txBody>
      </p:sp>
      <p:sp>
        <p:nvSpPr>
          <p:cNvPr id="7" name="Содержимое 6"/>
          <p:cNvSpPr>
            <a:spLocks noGrp="1"/>
          </p:cNvSpPr>
          <p:nvPr>
            <p:ph sz="half" idx="2"/>
          </p:nvPr>
        </p:nvSpPr>
        <p:spPr>
          <a:xfrm>
            <a:off x="838200" y="0"/>
            <a:ext cx="8305800" cy="6130925"/>
          </a:xfrm>
        </p:spPr>
        <p:txBody>
          <a:bodyPr/>
          <a:lstStyle/>
          <a:p>
            <a:r>
              <a:rPr lang="ru-RU" sz="2000" dirty="0" smtClean="0"/>
              <a:t>Как Фамусов относится к Скалозубу и почему?</a:t>
            </a:r>
          </a:p>
          <a:p>
            <a:r>
              <a:rPr lang="ru-RU" sz="2000" dirty="0" smtClean="0"/>
              <a:t>Выпишите глупости Скалозуба и военные словечки в его речи</a:t>
            </a:r>
          </a:p>
          <a:p>
            <a:r>
              <a:rPr lang="ru-RU" sz="2000" dirty="0" smtClean="0"/>
              <a:t>Какие качества обнаруживают здесь Фамусов и Скалозуб?</a:t>
            </a:r>
          </a:p>
          <a:p>
            <a:r>
              <a:rPr lang="ru-RU" sz="2000" dirty="0" smtClean="0"/>
              <a:t>Почему Фамусов видит в Скалозубе выгодного жениха для Софьи?</a:t>
            </a:r>
          </a:p>
          <a:p>
            <a:r>
              <a:rPr lang="ru-RU" sz="2000" dirty="0" smtClean="0"/>
              <a:t>Как Скалозуб сделал карьеру?</a:t>
            </a:r>
          </a:p>
          <a:p>
            <a:r>
              <a:rPr lang="ru-RU" sz="2000" dirty="0" smtClean="0"/>
              <a:t>Какова мечта Скалозуба?</a:t>
            </a:r>
          </a:p>
          <a:p>
            <a:r>
              <a:rPr lang="ru-RU" sz="2000" dirty="0" smtClean="0"/>
              <a:t>Проанализируйте монолог Фамусова о Москве?. Выпишите его правила жизни</a:t>
            </a:r>
          </a:p>
          <a:p>
            <a:r>
              <a:rPr lang="ru-RU" sz="2000" dirty="0" smtClean="0"/>
              <a:t>Проанализируйте монолог Чацкого «А судьи кто?»</a:t>
            </a:r>
          </a:p>
          <a:p>
            <a:r>
              <a:rPr lang="ru-RU" sz="2000" dirty="0" smtClean="0"/>
              <a:t>Какой порок обличает Чацкий? Какова тема его монолога?</a:t>
            </a:r>
          </a:p>
          <a:p>
            <a:r>
              <a:rPr lang="ru-RU" sz="2000" dirty="0" smtClean="0"/>
              <a:t>Какие примеры ужасов крепостничества приводит Чацкий?</a:t>
            </a:r>
          </a:p>
          <a:p>
            <a:r>
              <a:rPr lang="ru-RU" sz="2000" dirty="0" smtClean="0"/>
              <a:t>Каково отношение в высшем свете к молодым людям, занимающимся наукой и искусством?</a:t>
            </a:r>
          </a:p>
          <a:p>
            <a:endParaRPr lang="ru-RU" sz="2000" dirty="0"/>
          </a:p>
        </p:txBody>
      </p:sp>
      <p:pic>
        <p:nvPicPr>
          <p:cNvPr id="8" name="Фамусов и Скалозуб.mp3">
            <a:hlinkClick r:id="" action="ppaction://media"/>
          </p:cNvPr>
          <p:cNvPicPr>
            <a:picLocks noGrp="1" noRot="1" noChangeAspect="1"/>
          </p:cNvPicPr>
          <p:nvPr>
            <p:ph sz="half" idx="1"/>
            <a:audioFile r:link="rId1"/>
          </p:nvPr>
        </p:nvPicPr>
        <p:blipFill>
          <a:blip r:embed="rId3" cstate="print"/>
          <a:stretch>
            <a:fillRect/>
          </a:stretch>
        </p:blipFill>
        <p:spPr>
          <a:xfrm>
            <a:off x="381000" y="304800"/>
            <a:ext cx="304800" cy="304800"/>
          </a:xfrm>
          <a:prstGeom prst="rect">
            <a:avLst/>
          </a:prstGeom>
        </p:spPr>
      </p:pic>
    </p:spTree>
  </p:cSld>
  <p:clrMapOvr>
    <a:masterClrMapping/>
  </p:clrMapOvr>
  <p:transition>
    <p:diamond/>
  </p:transition>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74089" fill="hold"/>
                                        <p:tgtEl>
                                          <p:spTgt spid="8"/>
                                        </p:tgtEl>
                                      </p:cBhvr>
                                    </p:cmd>
                                  </p:childTnLst>
                                </p:cTn>
                              </p:par>
                            </p:childTnLst>
                          </p:cTn>
                        </p:par>
                      </p:childTnLst>
                    </p:cTn>
                  </p:par>
                </p:childTnLst>
              </p:cTn>
              <p:nextCondLst>
                <p:cond evt="onClick" delay="0">
                  <p:tgtEl>
                    <p:spTgt spid="8"/>
                  </p:tgtEl>
                </p:cond>
              </p:nextCondLst>
            </p:seq>
            <p:audio>
              <p:cMediaNode vol="100000">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762000"/>
            <a:ext cx="4419600" cy="4530725"/>
          </a:xfrm>
        </p:spPr>
        <p:txBody>
          <a:bodyPr/>
          <a:lstStyle/>
          <a:p>
            <a:r>
              <a:rPr lang="ru-RU" sz="2400" dirty="0" smtClean="0"/>
              <a:t>Когда завязывается общественный конфликт?</a:t>
            </a:r>
          </a:p>
          <a:p>
            <a:r>
              <a:rPr lang="ru-RU" sz="2400" dirty="0" smtClean="0"/>
              <a:t>Между кем он завязывается? Почему?</a:t>
            </a:r>
          </a:p>
          <a:p>
            <a:r>
              <a:rPr lang="ru-RU" sz="2400" dirty="0" smtClean="0"/>
              <a:t>Конфликт между «веком нынешним» и «веком минувшим» формируется не по возрастному принципу? Докажите свою позицию</a:t>
            </a:r>
            <a:endParaRPr lang="ru-RU" sz="2400" dirty="0"/>
          </a:p>
        </p:txBody>
      </p:sp>
      <p:pic>
        <p:nvPicPr>
          <p:cNvPr id="5" name="Содержимое 4" descr="Чацкий на балу.jpg"/>
          <p:cNvPicPr>
            <a:picLocks noGrp="1" noChangeAspect="1"/>
          </p:cNvPicPr>
          <p:nvPr>
            <p:ph sz="half" idx="2"/>
          </p:nvPr>
        </p:nvPicPr>
        <p:blipFill>
          <a:blip r:embed="rId2" cstate="print"/>
          <a:stretch>
            <a:fillRect/>
          </a:stretch>
        </p:blipFill>
        <p:spPr>
          <a:xfrm>
            <a:off x="4800600" y="228600"/>
            <a:ext cx="4038600" cy="3370181"/>
          </a:xfrm>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14"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1" end="1"/>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21"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23" dur="80"/>
                                        <p:tgtEl>
                                          <p:spTgt spid="3">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Отношение к крепостному праву</a:t>
            </a:r>
            <a:endParaRPr lang="ru-RU" dirty="0"/>
          </a:p>
        </p:txBody>
      </p:sp>
      <p:sp>
        <p:nvSpPr>
          <p:cNvPr id="5" name="Текст 4"/>
          <p:cNvSpPr>
            <a:spLocks noGrp="1"/>
          </p:cNvSpPr>
          <p:nvPr>
            <p:ph type="body" idx="1"/>
          </p:nvPr>
        </p:nvSpPr>
        <p:spPr/>
        <p:txBody>
          <a:bodyPr/>
          <a:lstStyle/>
          <a:p>
            <a:r>
              <a:rPr lang="ru-RU" dirty="0" smtClean="0"/>
              <a:t>Век нынешний</a:t>
            </a:r>
            <a:endParaRPr lang="ru-RU" dirty="0"/>
          </a:p>
        </p:txBody>
      </p:sp>
      <p:sp>
        <p:nvSpPr>
          <p:cNvPr id="6" name="Содержимое 5"/>
          <p:cNvSpPr>
            <a:spLocks noGrp="1"/>
          </p:cNvSpPr>
          <p:nvPr>
            <p:ph sz="half" idx="2"/>
          </p:nvPr>
        </p:nvSpPr>
        <p:spPr/>
        <p:txBody>
          <a:bodyPr/>
          <a:lstStyle/>
          <a:p>
            <a:r>
              <a:rPr lang="ru-RU" sz="2000" dirty="0" smtClean="0"/>
              <a:t>Чацкий резко осуждает и обличает крепостное право. В своём монологе «А судьи кто» он рассказывает о «Несторе негодяев знатных», который всех своих крепостных, «которые и жизнь и честь его спасали», выменял на борзые две собаки. Для таких людей, как Чацкий, немыслимо угнетать народ.</a:t>
            </a:r>
            <a:endParaRPr lang="ru-RU" sz="2000" dirty="0"/>
          </a:p>
        </p:txBody>
      </p:sp>
      <p:sp>
        <p:nvSpPr>
          <p:cNvPr id="7" name="Текст 6"/>
          <p:cNvSpPr>
            <a:spLocks noGrp="1"/>
          </p:cNvSpPr>
          <p:nvPr>
            <p:ph type="body" sz="quarter" idx="3"/>
          </p:nvPr>
        </p:nvSpPr>
        <p:spPr/>
        <p:txBody>
          <a:bodyPr/>
          <a:lstStyle/>
          <a:p>
            <a:r>
              <a:rPr lang="ru-RU" dirty="0" smtClean="0"/>
              <a:t>Век минувший</a:t>
            </a:r>
            <a:endParaRPr lang="ru-RU" dirty="0"/>
          </a:p>
        </p:txBody>
      </p:sp>
      <p:sp>
        <p:nvSpPr>
          <p:cNvPr id="8" name="Содержимое 7"/>
          <p:cNvSpPr>
            <a:spLocks noGrp="1"/>
          </p:cNvSpPr>
          <p:nvPr>
            <p:ph sz="quarter" idx="4"/>
          </p:nvPr>
        </p:nvSpPr>
        <p:spPr/>
        <p:txBody>
          <a:bodyPr/>
          <a:lstStyle/>
          <a:p>
            <a:r>
              <a:rPr lang="ru-RU" sz="2000" dirty="0" smtClean="0"/>
              <a:t>Эти люди живут, «разливаются в пирах и мотовстве» за счёт крепостных рабов. Один из них, у которого раскрашен дом в виде рощи, «сам толст, его лакеи тощи».</a:t>
            </a:r>
            <a:endParaRPr lang="ru-RU" sz="2000" dirty="0"/>
          </a:p>
        </p:txBody>
      </p:sp>
      <p:sp>
        <p:nvSpPr>
          <p:cNvPr id="9" name="Прямоугольник 8"/>
          <p:cNvSpPr/>
          <p:nvPr/>
        </p:nvSpPr>
        <p:spPr bwMode="auto">
          <a:xfrm>
            <a:off x="457200" y="1447800"/>
            <a:ext cx="8229600" cy="1371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ru-RU" sz="2000" b="0" i="1" u="none" strike="noStrike" cap="none" normalizeH="0" dirty="0" smtClean="0">
                <a:ln>
                  <a:noFill/>
                </a:ln>
                <a:solidFill>
                  <a:schemeClr val="tx1"/>
                </a:solidFill>
                <a:effectLst/>
                <a:latin typeface="Tahoma" charset="0"/>
                <a:cs typeface="Arial" charset="0"/>
              </a:rPr>
              <a:t>Чацкий и Фамусов противопоставлены не по принципу «противник – ярый защитник крепостного права», а как противник злоупотреблений крепостным правом и русский барин 18 века, для которого распоряжение крепостными – самое естественное дело.</a:t>
            </a:r>
            <a:endParaRPr kumimoji="0" lang="ru-RU" sz="2000" b="0" i="1" u="none" strike="noStrike" cap="none" normalizeH="0" baseline="0" dirty="0" smtClean="0">
              <a:ln>
                <a:noFill/>
              </a:ln>
              <a:solidFill>
                <a:schemeClr val="tx1"/>
              </a:solidFill>
              <a:effectLst/>
              <a:latin typeface="Tahoma" charset="0"/>
              <a:cs typeface="Arial" charset="0"/>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8" presetClass="entr" presetSubtype="12"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strips(downLeft)">
                                      <p:cBhvr>
                                        <p:cTn id="11" dur="500"/>
                                        <p:tgtEl>
                                          <p:spTgt spid="6">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12" fill="hold" grpId="0" nodeType="clickEffect">
                                  <p:stCondLst>
                                    <p:cond delay="0"/>
                                  </p:stCondLst>
                                  <p:childTnLst>
                                    <p:set>
                                      <p:cBhvr>
                                        <p:cTn id="15" dur="1" fill="hold">
                                          <p:stCondLst>
                                            <p:cond delay="0"/>
                                          </p:stCondLst>
                                        </p:cTn>
                                        <p:tgtEl>
                                          <p:spTgt spid="8">
                                            <p:txEl>
                                              <p:pRg st="0" end="0"/>
                                            </p:txEl>
                                          </p:spTgt>
                                        </p:tgtEl>
                                        <p:attrNameLst>
                                          <p:attrName>style.visibility</p:attrName>
                                        </p:attrNameLst>
                                      </p:cBhvr>
                                      <p:to>
                                        <p:strVal val="visible"/>
                                      </p:to>
                                    </p:set>
                                    <p:animEffect transition="in" filter="strips(downLeft)">
                                      <p:cBhvr>
                                        <p:cTn id="1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build="p"/>
      <p:bldP spid="9"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Отношение к </a:t>
            </a:r>
            <a:r>
              <a:rPr lang="ru-RU" dirty="0" err="1" smtClean="0"/>
              <a:t>засилию</a:t>
            </a:r>
            <a:r>
              <a:rPr lang="ru-RU" dirty="0" smtClean="0"/>
              <a:t> иностранцев и иностранного</a:t>
            </a:r>
            <a:endParaRPr lang="ru-RU" dirty="0"/>
          </a:p>
        </p:txBody>
      </p:sp>
      <p:sp>
        <p:nvSpPr>
          <p:cNvPr id="5" name="Текст 4"/>
          <p:cNvSpPr>
            <a:spLocks noGrp="1"/>
          </p:cNvSpPr>
          <p:nvPr>
            <p:ph type="body" idx="1"/>
          </p:nvPr>
        </p:nvSpPr>
        <p:spPr/>
        <p:txBody>
          <a:bodyPr/>
          <a:lstStyle/>
          <a:p>
            <a:r>
              <a:rPr lang="ru-RU" dirty="0" smtClean="0"/>
              <a:t>Век нынешний</a:t>
            </a:r>
            <a:endParaRPr lang="ru-RU" dirty="0"/>
          </a:p>
        </p:txBody>
      </p:sp>
      <p:sp>
        <p:nvSpPr>
          <p:cNvPr id="6" name="Содержимое 5"/>
          <p:cNvSpPr>
            <a:spLocks noGrp="1"/>
          </p:cNvSpPr>
          <p:nvPr>
            <p:ph sz="half" idx="2"/>
          </p:nvPr>
        </p:nvSpPr>
        <p:spPr/>
        <p:txBody>
          <a:bodyPr/>
          <a:lstStyle/>
          <a:p>
            <a:r>
              <a:rPr lang="ru-RU" sz="1800" b="1" dirty="0" smtClean="0"/>
              <a:t>Чацкий и передовые люди его времени относились негативно к моде на всё иностранное. Так, в своём последнем монологе Чацкий говорит о французике из Бордо, который ехал в Россию с испугом, а приехал и увидел и услышал всё родное: родную французскую речь, привычную моду. Герой обличает «тошноту по стороне чужой», что уж без иностранцев мы будто и не можем прожить.</a:t>
            </a:r>
            <a:endParaRPr lang="ru-RU" sz="1800" b="1" dirty="0"/>
          </a:p>
        </p:txBody>
      </p:sp>
      <p:sp>
        <p:nvSpPr>
          <p:cNvPr id="7" name="Текст 6"/>
          <p:cNvSpPr>
            <a:spLocks noGrp="1"/>
          </p:cNvSpPr>
          <p:nvPr>
            <p:ph type="body" sz="quarter" idx="3"/>
          </p:nvPr>
        </p:nvSpPr>
        <p:spPr/>
        <p:txBody>
          <a:bodyPr/>
          <a:lstStyle/>
          <a:p>
            <a:r>
              <a:rPr lang="ru-RU" dirty="0" smtClean="0"/>
              <a:t>Век минувший</a:t>
            </a:r>
            <a:endParaRPr lang="ru-RU" dirty="0"/>
          </a:p>
        </p:txBody>
      </p:sp>
      <p:sp>
        <p:nvSpPr>
          <p:cNvPr id="8" name="Содержимое 7"/>
          <p:cNvSpPr>
            <a:spLocks noGrp="1"/>
          </p:cNvSpPr>
          <p:nvPr>
            <p:ph sz="quarter" idx="4"/>
          </p:nvPr>
        </p:nvSpPr>
        <p:spPr/>
        <p:txBody>
          <a:bodyPr/>
          <a:lstStyle/>
          <a:p>
            <a:r>
              <a:rPr lang="ru-RU" sz="1800" b="1" dirty="0" smtClean="0"/>
              <a:t>С одной стороны, Фамусов тоже недоволен французскими модами. Он говорит: «А всё Кузнецкий мост, и вечные французы, оттуда моды к нам, и …, </a:t>
            </a:r>
            <a:r>
              <a:rPr lang="ru-RU" sz="1800" b="1" dirty="0" err="1" smtClean="0"/>
              <a:t>и</a:t>
            </a:r>
            <a:r>
              <a:rPr lang="ru-RU" sz="1800" b="1" dirty="0" smtClean="0"/>
              <a:t> музы, губители карманов и сердец…» Здесь он искренен, его речь показывает, что он человек неглупый. Но с другой стороны, желая понравиться Скалозубу, изрекает: «Дверь отперта для званых и незваных, особенно из иностранных».</a:t>
            </a:r>
            <a:endParaRPr lang="ru-RU" sz="1800" b="1" dirty="0"/>
          </a:p>
        </p:txBody>
      </p:sp>
      <p:sp>
        <p:nvSpPr>
          <p:cNvPr id="9" name="Прямоугольник 8"/>
          <p:cNvSpPr/>
          <p:nvPr/>
        </p:nvSpPr>
        <p:spPr bwMode="auto">
          <a:xfrm>
            <a:off x="381000" y="1524000"/>
            <a:ext cx="8229600" cy="1371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ru-RU" sz="2000" dirty="0" smtClean="0"/>
              <a:t>Взаимоотношение национального и европейского – важная для того времени проблема. Национальная самобытность – идеал декабристов. Отношение «века минувшего» к </a:t>
            </a:r>
            <a:r>
              <a:rPr lang="ru-RU" sz="2000" dirty="0" err="1" smtClean="0"/>
              <a:t>засилию</a:t>
            </a:r>
            <a:r>
              <a:rPr lang="ru-RU" sz="2000" dirty="0" smtClean="0"/>
              <a:t> иностранцев и иностранного неоднозначно.</a:t>
            </a:r>
            <a:endParaRPr kumimoji="0" lang="ru-RU" sz="2000" b="0" i="1" u="none" strike="noStrike" cap="none" normalizeH="0" baseline="0" dirty="0" smtClean="0">
              <a:ln>
                <a:noFill/>
              </a:ln>
              <a:solidFill>
                <a:schemeClr val="tx1"/>
              </a:solidFill>
              <a:effectLst/>
              <a:latin typeface="Tahoma" charset="0"/>
              <a:cs typeface="Arial" charset="0"/>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blinds(horizontal)">
                                      <p:cBhvr>
                                        <p:cTn id="11" dur="500"/>
                                        <p:tgtEl>
                                          <p:spTgt spid="6">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8">
                                            <p:txEl>
                                              <p:pRg st="0" end="0"/>
                                            </p:txEl>
                                          </p:spTgt>
                                        </p:tgtEl>
                                        <p:attrNameLst>
                                          <p:attrName>style.visibility</p:attrName>
                                        </p:attrNameLst>
                                      </p:cBhvr>
                                      <p:to>
                                        <p:strVal val="visible"/>
                                      </p:to>
                                    </p:set>
                                    <p:animEffect transition="in" filter="blinds(horizontal)">
                                      <p:cBhvr>
                                        <p:cTn id="1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build="p"/>
      <p:bldP spid="9"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Отношение к нынешней системе воспитания</a:t>
            </a:r>
            <a:endParaRPr lang="ru-RU" dirty="0"/>
          </a:p>
        </p:txBody>
      </p:sp>
      <p:sp>
        <p:nvSpPr>
          <p:cNvPr id="5" name="Текст 4"/>
          <p:cNvSpPr>
            <a:spLocks noGrp="1"/>
          </p:cNvSpPr>
          <p:nvPr>
            <p:ph type="body" idx="1"/>
          </p:nvPr>
        </p:nvSpPr>
        <p:spPr/>
        <p:txBody>
          <a:bodyPr/>
          <a:lstStyle/>
          <a:p>
            <a:r>
              <a:rPr lang="ru-RU" dirty="0" smtClean="0"/>
              <a:t>Век нынешний</a:t>
            </a:r>
            <a:endParaRPr lang="ru-RU" dirty="0"/>
          </a:p>
        </p:txBody>
      </p:sp>
      <p:sp>
        <p:nvSpPr>
          <p:cNvPr id="6" name="Содержимое 5"/>
          <p:cNvSpPr>
            <a:spLocks noGrp="1"/>
          </p:cNvSpPr>
          <p:nvPr>
            <p:ph sz="half" idx="2"/>
          </p:nvPr>
        </p:nvSpPr>
        <p:spPr/>
        <p:txBody>
          <a:bodyPr/>
          <a:lstStyle/>
          <a:p>
            <a:pPr>
              <a:buNone/>
            </a:pPr>
            <a:r>
              <a:rPr lang="ru-RU" sz="2000" dirty="0" smtClean="0"/>
              <a:t>А тот чахоточный, родня вам, книгам враг,</a:t>
            </a:r>
          </a:p>
          <a:p>
            <a:pPr>
              <a:buNone/>
            </a:pPr>
            <a:r>
              <a:rPr lang="ru-RU" sz="2000" dirty="0" smtClean="0"/>
              <a:t>В учёный комитет который поселился</a:t>
            </a:r>
          </a:p>
          <a:p>
            <a:pPr>
              <a:buNone/>
            </a:pPr>
            <a:r>
              <a:rPr lang="ru-RU" sz="2000" dirty="0" smtClean="0"/>
              <a:t>И с криком требовал присяг,</a:t>
            </a:r>
          </a:p>
          <a:p>
            <a:pPr>
              <a:buNone/>
            </a:pPr>
            <a:r>
              <a:rPr lang="ru-RU" sz="2000" dirty="0" smtClean="0"/>
              <a:t>Чтоб грамоте никто не знал и не учился?</a:t>
            </a:r>
          </a:p>
          <a:p>
            <a:pPr>
              <a:buNone/>
            </a:pPr>
            <a:r>
              <a:rPr lang="ru-RU" sz="2000" dirty="0" smtClean="0"/>
              <a:t>Здесь Чацкий иронизирует над нежеланием дворян быть глубоко образованными, обличает стремление тормозить прогресс</a:t>
            </a:r>
            <a:endParaRPr lang="ru-RU" sz="2000" dirty="0"/>
          </a:p>
        </p:txBody>
      </p:sp>
      <p:sp>
        <p:nvSpPr>
          <p:cNvPr id="7" name="Текст 6"/>
          <p:cNvSpPr>
            <a:spLocks noGrp="1"/>
          </p:cNvSpPr>
          <p:nvPr>
            <p:ph type="body" sz="quarter" idx="3"/>
          </p:nvPr>
        </p:nvSpPr>
        <p:spPr/>
        <p:txBody>
          <a:bodyPr/>
          <a:lstStyle/>
          <a:p>
            <a:r>
              <a:rPr lang="ru-RU" dirty="0" smtClean="0"/>
              <a:t>Век минувший</a:t>
            </a:r>
            <a:endParaRPr lang="ru-RU" dirty="0"/>
          </a:p>
        </p:txBody>
      </p:sp>
      <p:sp>
        <p:nvSpPr>
          <p:cNvPr id="8" name="Содержимое 7"/>
          <p:cNvSpPr>
            <a:spLocks noGrp="1"/>
          </p:cNvSpPr>
          <p:nvPr>
            <p:ph sz="quarter" idx="4"/>
          </p:nvPr>
        </p:nvSpPr>
        <p:spPr/>
        <p:txBody>
          <a:bodyPr/>
          <a:lstStyle/>
          <a:p>
            <a:pPr>
              <a:buNone/>
            </a:pPr>
            <a:r>
              <a:rPr lang="ru-RU" sz="1600" b="1" dirty="0" smtClean="0"/>
              <a:t>Для Фамусовых образование – основная причина безумия, которым одержим Чацкий и им подобные. Так, например, Фамусов говорит Лизе о Софье:</a:t>
            </a:r>
          </a:p>
          <a:p>
            <a:pPr>
              <a:buNone/>
            </a:pPr>
            <a:r>
              <a:rPr lang="ru-RU" sz="1600" b="1" dirty="0" smtClean="0"/>
              <a:t>Скажи-ка, что глаза ей портить не годится,</a:t>
            </a:r>
          </a:p>
          <a:p>
            <a:pPr>
              <a:buNone/>
            </a:pPr>
            <a:r>
              <a:rPr lang="ru-RU" sz="1600" b="1" dirty="0" smtClean="0"/>
              <a:t>И в </a:t>
            </a:r>
            <a:r>
              <a:rPr lang="ru-RU" sz="1600" b="1" dirty="0" err="1" smtClean="0"/>
              <a:t>чтеньи</a:t>
            </a:r>
            <a:r>
              <a:rPr lang="ru-RU" sz="1600" b="1" dirty="0" smtClean="0"/>
              <a:t> Прок-то не велик:</a:t>
            </a:r>
          </a:p>
          <a:p>
            <a:pPr>
              <a:buNone/>
            </a:pPr>
            <a:r>
              <a:rPr lang="ru-RU" sz="1600" b="1" dirty="0" smtClean="0"/>
              <a:t>Ей сна нет от французских книг,</a:t>
            </a:r>
          </a:p>
          <a:p>
            <a:pPr>
              <a:buNone/>
            </a:pPr>
            <a:r>
              <a:rPr lang="ru-RU" sz="1600" b="1" dirty="0" smtClean="0"/>
              <a:t>А мне от русских больно спится.</a:t>
            </a:r>
          </a:p>
          <a:p>
            <a:pPr>
              <a:buNone/>
            </a:pPr>
            <a:r>
              <a:rPr lang="ru-RU" sz="1600" b="1" dirty="0" smtClean="0"/>
              <a:t>Учение – вот чума, учёность – вот причина, </a:t>
            </a:r>
          </a:p>
          <a:p>
            <a:pPr>
              <a:buNone/>
            </a:pPr>
            <a:r>
              <a:rPr lang="ru-RU" sz="1600" b="1" dirty="0" smtClean="0"/>
              <a:t>Что нынче, пуще, чем когда,</a:t>
            </a:r>
          </a:p>
          <a:p>
            <a:pPr>
              <a:buNone/>
            </a:pPr>
            <a:r>
              <a:rPr lang="ru-RU" sz="1600" b="1" dirty="0" smtClean="0"/>
              <a:t>Безумных развелось людей, и дел, и мнений…</a:t>
            </a:r>
            <a:endParaRPr lang="ru-RU" sz="1600" b="1" dirty="0"/>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strips(downLeft)">
                                      <p:cBhvr>
                                        <p:cTn id="7" dur="500"/>
                                        <p:tgtEl>
                                          <p:spTgt spid="6">
                                            <p:txEl>
                                              <p:pRg st="0" end="0"/>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strips(downLeft)">
                                      <p:cBhvr>
                                        <p:cTn id="10" dur="500"/>
                                        <p:tgtEl>
                                          <p:spTgt spid="6">
                                            <p:txEl>
                                              <p:pRg st="1" end="1"/>
                                            </p:txEl>
                                          </p:spTgt>
                                        </p:tgtEl>
                                      </p:cBhvr>
                                    </p:animEffect>
                                  </p:childTnLst>
                                </p:cTn>
                              </p:par>
                              <p:par>
                                <p:cTn id="11" presetID="18" presetClass="entr" presetSubtype="12"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strips(downLeft)">
                                      <p:cBhvr>
                                        <p:cTn id="13" dur="500"/>
                                        <p:tgtEl>
                                          <p:spTgt spid="6">
                                            <p:txEl>
                                              <p:pRg st="2" end="2"/>
                                            </p:txEl>
                                          </p:spTgt>
                                        </p:tgtEl>
                                      </p:cBhvr>
                                    </p:animEffect>
                                  </p:childTnLst>
                                </p:cTn>
                              </p:par>
                              <p:par>
                                <p:cTn id="14" presetID="18" presetClass="entr" presetSubtype="12" fill="hold"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strips(downLeft)">
                                      <p:cBhvr>
                                        <p:cTn id="16" dur="500"/>
                                        <p:tgtEl>
                                          <p:spTgt spid="6">
                                            <p:txEl>
                                              <p:pRg st="3" end="3"/>
                                            </p:txEl>
                                          </p:spTgt>
                                        </p:tgtEl>
                                      </p:cBhvr>
                                    </p:animEffect>
                                  </p:childTnLst>
                                </p:cTn>
                              </p:par>
                              <p:par>
                                <p:cTn id="17" presetID="18" presetClass="entr" presetSubtype="12" fill="hold"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Effect transition="in" filter="strips(downLeft)">
                                      <p:cBhvr>
                                        <p:cTn id="19" dur="500"/>
                                        <p:tgtEl>
                                          <p:spTgt spid="6">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8" presetClass="entr" presetSubtype="12" fill="hold" nodeType="clickEffect">
                                  <p:stCondLst>
                                    <p:cond delay="0"/>
                                  </p:stCondLst>
                                  <p:childTnLst>
                                    <p:set>
                                      <p:cBhvr>
                                        <p:cTn id="23" dur="1" fill="hold">
                                          <p:stCondLst>
                                            <p:cond delay="0"/>
                                          </p:stCondLst>
                                        </p:cTn>
                                        <p:tgtEl>
                                          <p:spTgt spid="8">
                                            <p:txEl>
                                              <p:pRg st="0" end="0"/>
                                            </p:txEl>
                                          </p:spTgt>
                                        </p:tgtEl>
                                        <p:attrNameLst>
                                          <p:attrName>style.visibility</p:attrName>
                                        </p:attrNameLst>
                                      </p:cBhvr>
                                      <p:to>
                                        <p:strVal val="visible"/>
                                      </p:to>
                                    </p:set>
                                    <p:animEffect transition="in" filter="strips(downLeft)">
                                      <p:cBhvr>
                                        <p:cTn id="24" dur="500"/>
                                        <p:tgtEl>
                                          <p:spTgt spid="8">
                                            <p:txEl>
                                              <p:pRg st="0" end="0"/>
                                            </p:txEl>
                                          </p:spTgt>
                                        </p:tgtEl>
                                      </p:cBhvr>
                                    </p:animEffect>
                                  </p:childTnLst>
                                </p:cTn>
                              </p:par>
                              <p:par>
                                <p:cTn id="25" presetID="18" presetClass="entr" presetSubtype="12" fill="hold" nodeType="with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animEffect transition="in" filter="strips(downLeft)">
                                      <p:cBhvr>
                                        <p:cTn id="27" dur="500"/>
                                        <p:tgtEl>
                                          <p:spTgt spid="8">
                                            <p:txEl>
                                              <p:pRg st="1" end="1"/>
                                            </p:txEl>
                                          </p:spTgt>
                                        </p:tgtEl>
                                      </p:cBhvr>
                                    </p:animEffect>
                                  </p:childTnLst>
                                </p:cTn>
                              </p:par>
                              <p:par>
                                <p:cTn id="28" presetID="18" presetClass="entr" presetSubtype="12" fill="hold" nodeType="withEffect">
                                  <p:stCondLst>
                                    <p:cond delay="0"/>
                                  </p:stCondLst>
                                  <p:childTnLst>
                                    <p:set>
                                      <p:cBhvr>
                                        <p:cTn id="29" dur="1" fill="hold">
                                          <p:stCondLst>
                                            <p:cond delay="0"/>
                                          </p:stCondLst>
                                        </p:cTn>
                                        <p:tgtEl>
                                          <p:spTgt spid="8">
                                            <p:txEl>
                                              <p:pRg st="2" end="2"/>
                                            </p:txEl>
                                          </p:spTgt>
                                        </p:tgtEl>
                                        <p:attrNameLst>
                                          <p:attrName>style.visibility</p:attrName>
                                        </p:attrNameLst>
                                      </p:cBhvr>
                                      <p:to>
                                        <p:strVal val="visible"/>
                                      </p:to>
                                    </p:set>
                                    <p:animEffect transition="in" filter="strips(downLeft)">
                                      <p:cBhvr>
                                        <p:cTn id="30" dur="500"/>
                                        <p:tgtEl>
                                          <p:spTgt spid="8">
                                            <p:txEl>
                                              <p:pRg st="2" end="2"/>
                                            </p:txEl>
                                          </p:spTgt>
                                        </p:tgtEl>
                                      </p:cBhvr>
                                    </p:animEffect>
                                  </p:childTnLst>
                                </p:cTn>
                              </p:par>
                              <p:par>
                                <p:cTn id="31" presetID="18" presetClass="entr" presetSubtype="12" fill="hold" nodeType="withEffect">
                                  <p:stCondLst>
                                    <p:cond delay="0"/>
                                  </p:stCondLst>
                                  <p:childTnLst>
                                    <p:set>
                                      <p:cBhvr>
                                        <p:cTn id="32" dur="1" fill="hold">
                                          <p:stCondLst>
                                            <p:cond delay="0"/>
                                          </p:stCondLst>
                                        </p:cTn>
                                        <p:tgtEl>
                                          <p:spTgt spid="8">
                                            <p:txEl>
                                              <p:pRg st="3" end="3"/>
                                            </p:txEl>
                                          </p:spTgt>
                                        </p:tgtEl>
                                        <p:attrNameLst>
                                          <p:attrName>style.visibility</p:attrName>
                                        </p:attrNameLst>
                                      </p:cBhvr>
                                      <p:to>
                                        <p:strVal val="visible"/>
                                      </p:to>
                                    </p:set>
                                    <p:animEffect transition="in" filter="strips(downLeft)">
                                      <p:cBhvr>
                                        <p:cTn id="33" dur="500"/>
                                        <p:tgtEl>
                                          <p:spTgt spid="8">
                                            <p:txEl>
                                              <p:pRg st="3" end="3"/>
                                            </p:txEl>
                                          </p:spTgt>
                                        </p:tgtEl>
                                      </p:cBhvr>
                                    </p:animEffect>
                                  </p:childTnLst>
                                </p:cTn>
                              </p:par>
                              <p:par>
                                <p:cTn id="34" presetID="18" presetClass="entr" presetSubtype="12" fill="hold" nodeType="withEffect">
                                  <p:stCondLst>
                                    <p:cond delay="0"/>
                                  </p:stCondLst>
                                  <p:childTnLst>
                                    <p:set>
                                      <p:cBhvr>
                                        <p:cTn id="35" dur="1" fill="hold">
                                          <p:stCondLst>
                                            <p:cond delay="0"/>
                                          </p:stCondLst>
                                        </p:cTn>
                                        <p:tgtEl>
                                          <p:spTgt spid="8">
                                            <p:txEl>
                                              <p:pRg st="4" end="4"/>
                                            </p:txEl>
                                          </p:spTgt>
                                        </p:tgtEl>
                                        <p:attrNameLst>
                                          <p:attrName>style.visibility</p:attrName>
                                        </p:attrNameLst>
                                      </p:cBhvr>
                                      <p:to>
                                        <p:strVal val="visible"/>
                                      </p:to>
                                    </p:set>
                                    <p:animEffect transition="in" filter="strips(downLeft)">
                                      <p:cBhvr>
                                        <p:cTn id="36" dur="500"/>
                                        <p:tgtEl>
                                          <p:spTgt spid="8">
                                            <p:txEl>
                                              <p:pRg st="4" end="4"/>
                                            </p:txEl>
                                          </p:spTgt>
                                        </p:tgtEl>
                                      </p:cBhvr>
                                    </p:animEffect>
                                  </p:childTnLst>
                                </p:cTn>
                              </p:par>
                              <p:par>
                                <p:cTn id="37" presetID="18" presetClass="entr" presetSubtype="12" fill="hold" nodeType="withEffect">
                                  <p:stCondLst>
                                    <p:cond delay="0"/>
                                  </p:stCondLst>
                                  <p:childTnLst>
                                    <p:set>
                                      <p:cBhvr>
                                        <p:cTn id="38" dur="1" fill="hold">
                                          <p:stCondLst>
                                            <p:cond delay="0"/>
                                          </p:stCondLst>
                                        </p:cTn>
                                        <p:tgtEl>
                                          <p:spTgt spid="8">
                                            <p:txEl>
                                              <p:pRg st="5" end="5"/>
                                            </p:txEl>
                                          </p:spTgt>
                                        </p:tgtEl>
                                        <p:attrNameLst>
                                          <p:attrName>style.visibility</p:attrName>
                                        </p:attrNameLst>
                                      </p:cBhvr>
                                      <p:to>
                                        <p:strVal val="visible"/>
                                      </p:to>
                                    </p:set>
                                    <p:animEffect transition="in" filter="strips(downLeft)">
                                      <p:cBhvr>
                                        <p:cTn id="39" dur="500"/>
                                        <p:tgtEl>
                                          <p:spTgt spid="8">
                                            <p:txEl>
                                              <p:pRg st="5" end="5"/>
                                            </p:txEl>
                                          </p:spTgt>
                                        </p:tgtEl>
                                      </p:cBhvr>
                                    </p:animEffect>
                                  </p:childTnLst>
                                </p:cTn>
                              </p:par>
                              <p:par>
                                <p:cTn id="40" presetID="18" presetClass="entr" presetSubtype="12" fill="hold" nodeType="withEffect">
                                  <p:stCondLst>
                                    <p:cond delay="0"/>
                                  </p:stCondLst>
                                  <p:childTnLst>
                                    <p:set>
                                      <p:cBhvr>
                                        <p:cTn id="41" dur="1" fill="hold">
                                          <p:stCondLst>
                                            <p:cond delay="0"/>
                                          </p:stCondLst>
                                        </p:cTn>
                                        <p:tgtEl>
                                          <p:spTgt spid="8">
                                            <p:txEl>
                                              <p:pRg st="6" end="6"/>
                                            </p:txEl>
                                          </p:spTgt>
                                        </p:tgtEl>
                                        <p:attrNameLst>
                                          <p:attrName>style.visibility</p:attrName>
                                        </p:attrNameLst>
                                      </p:cBhvr>
                                      <p:to>
                                        <p:strVal val="visible"/>
                                      </p:to>
                                    </p:set>
                                    <p:animEffect transition="in" filter="strips(downLeft)">
                                      <p:cBhvr>
                                        <p:cTn id="42" dur="500"/>
                                        <p:tgtEl>
                                          <p:spTgt spid="8">
                                            <p:txEl>
                                              <p:pRg st="6" end="6"/>
                                            </p:txEl>
                                          </p:spTgt>
                                        </p:tgtEl>
                                      </p:cBhvr>
                                    </p:animEffect>
                                  </p:childTnLst>
                                </p:cTn>
                              </p:par>
                              <p:par>
                                <p:cTn id="43" presetID="18" presetClass="entr" presetSubtype="12" fill="hold" nodeType="withEffect">
                                  <p:stCondLst>
                                    <p:cond delay="0"/>
                                  </p:stCondLst>
                                  <p:childTnLst>
                                    <p:set>
                                      <p:cBhvr>
                                        <p:cTn id="44" dur="1" fill="hold">
                                          <p:stCondLst>
                                            <p:cond delay="0"/>
                                          </p:stCondLst>
                                        </p:cTn>
                                        <p:tgtEl>
                                          <p:spTgt spid="8">
                                            <p:txEl>
                                              <p:pRg st="7" end="7"/>
                                            </p:txEl>
                                          </p:spTgt>
                                        </p:tgtEl>
                                        <p:attrNameLst>
                                          <p:attrName>style.visibility</p:attrName>
                                        </p:attrNameLst>
                                      </p:cBhvr>
                                      <p:to>
                                        <p:strVal val="visible"/>
                                      </p:to>
                                    </p:set>
                                    <p:animEffect transition="in" filter="strips(downLeft)">
                                      <p:cBhvr>
                                        <p:cTn id="45" dur="500"/>
                                        <p:tgtEl>
                                          <p:spTgt spid="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Отношение к нынешней системе воспитания</a:t>
            </a:r>
            <a:endParaRPr lang="ru-RU" dirty="0"/>
          </a:p>
        </p:txBody>
      </p:sp>
      <p:sp>
        <p:nvSpPr>
          <p:cNvPr id="5" name="Текст 4"/>
          <p:cNvSpPr>
            <a:spLocks noGrp="1"/>
          </p:cNvSpPr>
          <p:nvPr>
            <p:ph type="body" idx="1"/>
          </p:nvPr>
        </p:nvSpPr>
        <p:spPr/>
        <p:txBody>
          <a:bodyPr/>
          <a:lstStyle/>
          <a:p>
            <a:r>
              <a:rPr lang="ru-RU" dirty="0" smtClean="0"/>
              <a:t>Век нынешний</a:t>
            </a:r>
            <a:endParaRPr lang="ru-RU" dirty="0"/>
          </a:p>
        </p:txBody>
      </p:sp>
      <p:sp>
        <p:nvSpPr>
          <p:cNvPr id="6" name="Содержимое 5"/>
          <p:cNvSpPr>
            <a:spLocks noGrp="1"/>
          </p:cNvSpPr>
          <p:nvPr>
            <p:ph sz="half" idx="2"/>
          </p:nvPr>
        </p:nvSpPr>
        <p:spPr/>
        <p:txBody>
          <a:bodyPr/>
          <a:lstStyle/>
          <a:p>
            <a:pPr>
              <a:buNone/>
            </a:pPr>
            <a:r>
              <a:rPr lang="ru-RU" sz="2000" dirty="0" smtClean="0"/>
              <a:t>Княгиня </a:t>
            </a:r>
            <a:r>
              <a:rPr lang="ru-RU" sz="2000" dirty="0" err="1" smtClean="0"/>
              <a:t>Тугоуховская</a:t>
            </a:r>
            <a:r>
              <a:rPr lang="ru-RU" sz="2000" dirty="0" smtClean="0"/>
              <a:t> вспоминает своего племянника, князя Фёдора, который «чинов не хочет знать, он химик, он ботаник…»</a:t>
            </a:r>
          </a:p>
          <a:p>
            <a:pPr>
              <a:buNone/>
            </a:pPr>
            <a:r>
              <a:rPr lang="ru-RU" sz="2000" dirty="0" smtClean="0"/>
              <a:t>Брат Скалозуба в деревне книги стал читать, отказавшись от повышения в чин.</a:t>
            </a:r>
            <a:endParaRPr lang="ru-RU" sz="2000" dirty="0"/>
          </a:p>
        </p:txBody>
      </p:sp>
      <p:sp>
        <p:nvSpPr>
          <p:cNvPr id="7" name="Текст 6"/>
          <p:cNvSpPr>
            <a:spLocks noGrp="1"/>
          </p:cNvSpPr>
          <p:nvPr>
            <p:ph type="body" sz="quarter" idx="3"/>
          </p:nvPr>
        </p:nvSpPr>
        <p:spPr/>
        <p:txBody>
          <a:bodyPr/>
          <a:lstStyle/>
          <a:p>
            <a:endParaRPr lang="ru-RU" dirty="0"/>
          </a:p>
        </p:txBody>
      </p:sp>
      <p:pic>
        <p:nvPicPr>
          <p:cNvPr id="9" name="Содержимое 8" descr="Гости на балу.jpg"/>
          <p:cNvPicPr>
            <a:picLocks noGrp="1" noChangeAspect="1"/>
          </p:cNvPicPr>
          <p:nvPr>
            <p:ph sz="quarter" idx="4"/>
          </p:nvPr>
        </p:nvPicPr>
        <p:blipFill>
          <a:blip r:embed="rId2" cstate="print"/>
          <a:stretch>
            <a:fillRect/>
          </a:stretch>
        </p:blipFill>
        <p:spPr>
          <a:xfrm>
            <a:off x="4648200" y="1600200"/>
            <a:ext cx="4041775" cy="2616036"/>
          </a:xfrm>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strips(downLeft)">
                                      <p:cBhvr>
                                        <p:cTn id="7" dur="500"/>
                                        <p:tgtEl>
                                          <p:spTgt spid="6">
                                            <p:txEl>
                                              <p:pRg st="1" end="1"/>
                                            </p:txEl>
                                          </p:spTgt>
                                        </p:tgtEl>
                                      </p:cBhvr>
                                    </p:animEffect>
                                  </p:childTnLst>
                                </p:cTn>
                              </p:par>
                              <p:par>
                                <p:cTn id="8" presetID="17" presetClass="entr" presetSubtype="10" fill="hold"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 calcmode="lin" valueType="num">
                                      <p:cBhvr>
                                        <p:cTn id="10"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1" dur="500" fill="hold"/>
                                        <p:tgtEl>
                                          <p:spTgt spid="6">
                                            <p:txEl>
                                              <p:pRg st="0" end="0"/>
                                            </p:txEl>
                                          </p:spTgt>
                                        </p:tgtEl>
                                        <p:attrNameLst>
                                          <p:attrName>ppt_h</p:attrName>
                                        </p:attrNameLst>
                                      </p:cBhvr>
                                      <p:tavLst>
                                        <p:tav tm="0">
                                          <p:val>
                                            <p:strVal val="#ppt_h"/>
                                          </p:val>
                                        </p:tav>
                                        <p:tav tm="100000">
                                          <p:val>
                                            <p:strVal val="#ppt_h"/>
                                          </p:val>
                                        </p:tav>
                                      </p:tavLst>
                                    </p:anim>
                                  </p:childTnLst>
                                </p:cTn>
                              </p:par>
                              <p:par>
                                <p:cTn id="12" presetID="17" presetClass="entr" presetSubtype="10" fill="hold" nodeType="with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 calcmode="lin" valueType="num">
                                      <p:cBhvr>
                                        <p:cTn id="14" dur="500" fill="hold"/>
                                        <p:tgtEl>
                                          <p:spTgt spid="6">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6">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AutoShape 4"/>
          <p:cNvSpPr>
            <a:spLocks noChangeArrowheads="1"/>
          </p:cNvSpPr>
          <p:nvPr/>
        </p:nvSpPr>
        <p:spPr bwMode="auto">
          <a:xfrm>
            <a:off x="4038600" y="304800"/>
            <a:ext cx="914400" cy="800100"/>
          </a:xfrm>
          <a:prstGeom prst="flowChartPunchedCard">
            <a:avLst/>
          </a:prstGeom>
          <a:solidFill>
            <a:schemeClr val="folHlink"/>
          </a:solidFill>
          <a:ln w="9525">
            <a:solidFill>
              <a:schemeClr val="tx1"/>
            </a:solidFill>
            <a:miter lim="800000"/>
            <a:headEnd/>
            <a:tailEnd/>
          </a:ln>
          <a:effectLst/>
        </p:spPr>
        <p:txBody>
          <a:bodyPr wrap="none" anchor="ctr"/>
          <a:lstStyle/>
          <a:p>
            <a:pPr algn="ctr"/>
            <a:r>
              <a:rPr lang="ru-RU" sz="1800" b="1" i="0" dirty="0">
                <a:solidFill>
                  <a:schemeClr val="bg1"/>
                </a:solidFill>
              </a:rPr>
              <a:t>1822</a:t>
            </a:r>
          </a:p>
        </p:txBody>
      </p:sp>
      <p:sp>
        <p:nvSpPr>
          <p:cNvPr id="30725" name="Rectangle 5"/>
          <p:cNvSpPr>
            <a:spLocks noChangeArrowheads="1"/>
          </p:cNvSpPr>
          <p:nvPr/>
        </p:nvSpPr>
        <p:spPr bwMode="auto">
          <a:xfrm>
            <a:off x="304800" y="304800"/>
            <a:ext cx="3352800" cy="685800"/>
          </a:xfrm>
          <a:prstGeom prst="rect">
            <a:avLst/>
          </a:prstGeom>
          <a:solidFill>
            <a:schemeClr val="accent1"/>
          </a:solidFill>
          <a:ln w="9525">
            <a:solidFill>
              <a:schemeClr val="tx1"/>
            </a:solidFill>
            <a:miter lim="800000"/>
            <a:headEnd/>
            <a:tailEnd/>
          </a:ln>
          <a:effectLst/>
        </p:spPr>
        <p:txBody>
          <a:bodyPr wrap="none" anchor="ctr"/>
          <a:lstStyle/>
          <a:p>
            <a:pPr algn="ctr"/>
            <a:r>
              <a:rPr lang="ru-RU" sz="1800" b="1" i="0"/>
              <a:t>«Горе уму» (1823)</a:t>
            </a:r>
          </a:p>
          <a:p>
            <a:pPr algn="ctr"/>
            <a:r>
              <a:rPr lang="ru-RU" sz="1800" b="1" i="0"/>
              <a:t>«Горе от ума» (1824)</a:t>
            </a:r>
          </a:p>
        </p:txBody>
      </p:sp>
      <p:sp>
        <p:nvSpPr>
          <p:cNvPr id="30726" name="Text Box 6"/>
          <p:cNvSpPr txBox="1">
            <a:spLocks noChangeArrowheads="1"/>
          </p:cNvSpPr>
          <p:nvPr/>
        </p:nvSpPr>
        <p:spPr bwMode="auto">
          <a:xfrm>
            <a:off x="381000" y="1143000"/>
            <a:ext cx="3124200" cy="731838"/>
          </a:xfrm>
          <a:prstGeom prst="rect">
            <a:avLst/>
          </a:prstGeom>
          <a:noFill/>
          <a:ln w="9525">
            <a:noFill/>
            <a:miter lim="800000"/>
            <a:headEnd/>
            <a:tailEnd/>
          </a:ln>
          <a:effectLst/>
        </p:spPr>
        <p:txBody>
          <a:bodyPr>
            <a:spAutoFit/>
          </a:bodyPr>
          <a:lstStyle/>
          <a:p>
            <a:pPr algn="ctr">
              <a:spcBef>
                <a:spcPct val="50000"/>
              </a:spcBef>
            </a:pPr>
            <a:r>
              <a:rPr lang="ru-RU"/>
              <a:t>«Лучше быть пламенным мечтателем в краю вечных снегов» </a:t>
            </a:r>
          </a:p>
          <a:p>
            <a:pPr algn="ctr">
              <a:spcBef>
                <a:spcPct val="50000"/>
              </a:spcBef>
            </a:pPr>
            <a:r>
              <a:rPr lang="ru-RU"/>
              <a:t>(А. С. Грибоедов)</a:t>
            </a:r>
          </a:p>
        </p:txBody>
      </p:sp>
      <p:sp>
        <p:nvSpPr>
          <p:cNvPr id="30727" name="AutoShape 7"/>
          <p:cNvSpPr>
            <a:spLocks noChangeArrowheads="1"/>
          </p:cNvSpPr>
          <p:nvPr/>
        </p:nvSpPr>
        <p:spPr bwMode="auto">
          <a:xfrm>
            <a:off x="5410200" y="381000"/>
            <a:ext cx="3505200" cy="1676400"/>
          </a:xfrm>
          <a:prstGeom prst="flowChartInputOutput">
            <a:avLst/>
          </a:prstGeom>
          <a:solidFill>
            <a:schemeClr val="accent1"/>
          </a:solidFill>
          <a:ln w="9525">
            <a:solidFill>
              <a:schemeClr val="tx1"/>
            </a:solidFill>
            <a:miter lim="800000"/>
            <a:headEnd/>
            <a:tailEnd/>
          </a:ln>
          <a:effectLst/>
        </p:spPr>
        <p:txBody>
          <a:bodyPr wrap="none" anchor="ctr"/>
          <a:lstStyle/>
          <a:p>
            <a:pPr algn="ctr"/>
            <a:r>
              <a:rPr lang="ru-RU" sz="1800" b="1" i="0"/>
              <a:t>Секретарь по </a:t>
            </a:r>
          </a:p>
          <a:p>
            <a:pPr algn="ctr"/>
            <a:r>
              <a:rPr lang="ru-RU" sz="1800" b="1" i="0"/>
              <a:t>иностранным делам </a:t>
            </a:r>
          </a:p>
          <a:p>
            <a:pPr algn="ctr"/>
            <a:r>
              <a:rPr lang="ru-RU" sz="1800" b="1" i="0"/>
              <a:t>в штабе генерала </a:t>
            </a:r>
          </a:p>
          <a:p>
            <a:pPr algn="ctr"/>
            <a:r>
              <a:rPr lang="ru-RU" sz="1800" b="1" i="0"/>
              <a:t>Ермолова. </a:t>
            </a:r>
          </a:p>
          <a:p>
            <a:pPr algn="ctr"/>
            <a:r>
              <a:rPr lang="ru-RU" sz="1800" b="1" i="0"/>
              <a:t>Семья Чавчавадзе</a:t>
            </a:r>
          </a:p>
        </p:txBody>
      </p:sp>
      <p:sp>
        <p:nvSpPr>
          <p:cNvPr id="30728" name="AutoShape 8"/>
          <p:cNvSpPr>
            <a:spLocks noChangeArrowheads="1"/>
          </p:cNvSpPr>
          <p:nvPr/>
        </p:nvSpPr>
        <p:spPr bwMode="auto">
          <a:xfrm>
            <a:off x="4038600" y="1828800"/>
            <a:ext cx="914400" cy="800100"/>
          </a:xfrm>
          <a:prstGeom prst="flowChartPunchedCard">
            <a:avLst/>
          </a:prstGeom>
          <a:solidFill>
            <a:schemeClr val="folHlink"/>
          </a:solidFill>
          <a:ln w="9525">
            <a:solidFill>
              <a:schemeClr val="tx1"/>
            </a:solidFill>
            <a:miter lim="800000"/>
            <a:headEnd/>
            <a:tailEnd/>
          </a:ln>
          <a:effectLst/>
        </p:spPr>
        <p:txBody>
          <a:bodyPr wrap="none" anchor="ctr"/>
          <a:lstStyle/>
          <a:p>
            <a:pPr algn="ctr"/>
            <a:r>
              <a:rPr lang="ru-RU" sz="1800" b="1" i="0" dirty="0">
                <a:solidFill>
                  <a:schemeClr val="bg1"/>
                </a:solidFill>
              </a:rPr>
              <a:t>1825</a:t>
            </a:r>
          </a:p>
        </p:txBody>
      </p:sp>
      <p:cxnSp>
        <p:nvCxnSpPr>
          <p:cNvPr id="30729" name="AutoShape 9"/>
          <p:cNvCxnSpPr>
            <a:cxnSpLocks noChangeShapeType="1"/>
          </p:cNvCxnSpPr>
          <p:nvPr/>
        </p:nvCxnSpPr>
        <p:spPr bwMode="auto">
          <a:xfrm>
            <a:off x="4495800" y="1143000"/>
            <a:ext cx="0" cy="723900"/>
          </a:xfrm>
          <a:prstGeom prst="straightConnector1">
            <a:avLst/>
          </a:prstGeom>
          <a:noFill/>
          <a:ln w="76200">
            <a:solidFill>
              <a:schemeClr val="tx1"/>
            </a:solidFill>
            <a:round/>
            <a:headEnd/>
            <a:tailEnd type="triangle" w="med" len="med"/>
          </a:ln>
          <a:effectLst/>
        </p:spPr>
      </p:cxnSp>
      <p:sp>
        <p:nvSpPr>
          <p:cNvPr id="30730" name="AutoShape 10"/>
          <p:cNvSpPr>
            <a:spLocks noChangeArrowheads="1"/>
          </p:cNvSpPr>
          <p:nvPr/>
        </p:nvSpPr>
        <p:spPr bwMode="auto">
          <a:xfrm>
            <a:off x="4038600" y="3429000"/>
            <a:ext cx="914400" cy="800100"/>
          </a:xfrm>
          <a:prstGeom prst="flowChartPunchedCard">
            <a:avLst/>
          </a:prstGeom>
          <a:solidFill>
            <a:schemeClr val="folHlink"/>
          </a:solidFill>
          <a:ln w="9525">
            <a:solidFill>
              <a:schemeClr val="tx1"/>
            </a:solidFill>
            <a:miter lim="800000"/>
            <a:headEnd/>
            <a:tailEnd/>
          </a:ln>
          <a:effectLst/>
        </p:spPr>
        <p:txBody>
          <a:bodyPr wrap="none" anchor="ctr"/>
          <a:lstStyle/>
          <a:p>
            <a:pPr algn="ctr"/>
            <a:r>
              <a:rPr lang="ru-RU" sz="1800" b="1" i="0" dirty="0">
                <a:solidFill>
                  <a:schemeClr val="bg1"/>
                </a:solidFill>
              </a:rPr>
              <a:t>1826</a:t>
            </a:r>
          </a:p>
        </p:txBody>
      </p:sp>
      <p:sp>
        <p:nvSpPr>
          <p:cNvPr id="30731" name="Rectangle 11"/>
          <p:cNvSpPr>
            <a:spLocks noChangeArrowheads="1"/>
          </p:cNvSpPr>
          <p:nvPr/>
        </p:nvSpPr>
        <p:spPr bwMode="auto">
          <a:xfrm>
            <a:off x="5257800" y="3352800"/>
            <a:ext cx="3124200" cy="914400"/>
          </a:xfrm>
          <a:prstGeom prst="rect">
            <a:avLst/>
          </a:prstGeom>
          <a:solidFill>
            <a:schemeClr val="accent1"/>
          </a:solidFill>
          <a:ln w="9525">
            <a:solidFill>
              <a:schemeClr val="tx1"/>
            </a:solidFill>
            <a:miter lim="800000"/>
            <a:headEnd/>
            <a:tailEnd/>
          </a:ln>
          <a:effectLst/>
        </p:spPr>
        <p:txBody>
          <a:bodyPr wrap="none" anchor="ctr"/>
          <a:lstStyle/>
          <a:p>
            <a:pPr algn="ctr"/>
            <a:r>
              <a:rPr lang="ru-RU" sz="1800" b="1" i="0"/>
              <a:t>Политическая ссылка </a:t>
            </a:r>
          </a:p>
          <a:p>
            <a:pPr algn="ctr"/>
            <a:r>
              <a:rPr lang="ru-RU" sz="1800" b="1" i="0"/>
              <a:t>в Персию</a:t>
            </a:r>
          </a:p>
        </p:txBody>
      </p:sp>
      <p:cxnSp>
        <p:nvCxnSpPr>
          <p:cNvPr id="30732" name="AutoShape 12"/>
          <p:cNvCxnSpPr>
            <a:cxnSpLocks noChangeShapeType="1"/>
          </p:cNvCxnSpPr>
          <p:nvPr/>
        </p:nvCxnSpPr>
        <p:spPr bwMode="auto">
          <a:xfrm>
            <a:off x="4495800" y="2667000"/>
            <a:ext cx="0" cy="800100"/>
          </a:xfrm>
          <a:prstGeom prst="straightConnector1">
            <a:avLst/>
          </a:prstGeom>
          <a:noFill/>
          <a:ln w="76200">
            <a:solidFill>
              <a:schemeClr val="tx1"/>
            </a:solidFill>
            <a:round/>
            <a:headEnd/>
            <a:tailEnd type="triangle" w="med" len="med"/>
          </a:ln>
          <a:effectLst/>
        </p:spPr>
      </p:cxnSp>
      <p:sp>
        <p:nvSpPr>
          <p:cNvPr id="30733" name="AutoShape 13"/>
          <p:cNvSpPr>
            <a:spLocks noChangeArrowheads="1"/>
          </p:cNvSpPr>
          <p:nvPr/>
        </p:nvSpPr>
        <p:spPr bwMode="auto">
          <a:xfrm>
            <a:off x="1066800" y="4724400"/>
            <a:ext cx="4724400" cy="1905000"/>
          </a:xfrm>
          <a:prstGeom prst="flowChartMerge">
            <a:avLst/>
          </a:prstGeom>
          <a:solidFill>
            <a:schemeClr val="accent1"/>
          </a:solidFill>
          <a:ln w="9525">
            <a:solidFill>
              <a:schemeClr val="tx1"/>
            </a:solidFill>
            <a:miter lim="800000"/>
            <a:headEnd/>
            <a:tailEnd/>
          </a:ln>
          <a:effectLst/>
        </p:spPr>
        <p:txBody>
          <a:bodyPr wrap="none" anchor="ctr"/>
          <a:lstStyle/>
          <a:p>
            <a:pPr algn="ctr"/>
            <a:r>
              <a:rPr lang="ru-RU" sz="1800" b="1" i="0"/>
              <a:t>«Смерть постигла его </a:t>
            </a:r>
          </a:p>
          <a:p>
            <a:pPr algn="ctr"/>
            <a:r>
              <a:rPr lang="ru-RU" sz="1800" b="1" i="0"/>
              <a:t>посреди смелого </a:t>
            </a:r>
          </a:p>
          <a:p>
            <a:pPr algn="ctr"/>
            <a:r>
              <a:rPr lang="ru-RU" sz="1800" b="1" i="0"/>
              <a:t>неравного боя»</a:t>
            </a:r>
          </a:p>
          <a:p>
            <a:pPr algn="ctr"/>
            <a:r>
              <a:rPr lang="ru-RU" sz="1800" b="1" i="0"/>
              <a:t>А. С. Пушкин</a:t>
            </a:r>
          </a:p>
        </p:txBody>
      </p:sp>
      <p:sp>
        <p:nvSpPr>
          <p:cNvPr id="30734" name="AutoShape 14"/>
          <p:cNvSpPr>
            <a:spLocks noChangeArrowheads="1"/>
          </p:cNvSpPr>
          <p:nvPr/>
        </p:nvSpPr>
        <p:spPr bwMode="auto">
          <a:xfrm>
            <a:off x="6324600" y="4953000"/>
            <a:ext cx="914400" cy="800100"/>
          </a:xfrm>
          <a:prstGeom prst="flowChartPunchedCard">
            <a:avLst/>
          </a:prstGeom>
          <a:solidFill>
            <a:schemeClr val="folHlink"/>
          </a:solidFill>
          <a:ln w="9525">
            <a:solidFill>
              <a:schemeClr val="tx1"/>
            </a:solidFill>
            <a:miter lim="800000"/>
            <a:headEnd/>
            <a:tailEnd/>
          </a:ln>
          <a:effectLst/>
        </p:spPr>
        <p:txBody>
          <a:bodyPr wrap="none" anchor="ctr"/>
          <a:lstStyle/>
          <a:p>
            <a:pPr algn="ctr"/>
            <a:r>
              <a:rPr lang="ru-RU" sz="1800" b="1" i="0" dirty="0">
                <a:solidFill>
                  <a:schemeClr val="bg1"/>
                </a:solidFill>
              </a:rPr>
              <a:t>1829</a:t>
            </a:r>
          </a:p>
        </p:txBody>
      </p:sp>
      <p:cxnSp>
        <p:nvCxnSpPr>
          <p:cNvPr id="30735" name="AutoShape 15"/>
          <p:cNvCxnSpPr>
            <a:cxnSpLocks noChangeShapeType="1"/>
            <a:stCxn id="30731" idx="2"/>
            <a:endCxn id="30734" idx="0"/>
          </p:cNvCxnSpPr>
          <p:nvPr/>
        </p:nvCxnSpPr>
        <p:spPr bwMode="auto">
          <a:xfrm flipH="1">
            <a:off x="6781800" y="4267200"/>
            <a:ext cx="38100" cy="685800"/>
          </a:xfrm>
          <a:prstGeom prst="straightConnector1">
            <a:avLst/>
          </a:prstGeom>
          <a:noFill/>
          <a:ln w="76200">
            <a:solidFill>
              <a:schemeClr val="tx1"/>
            </a:solidFill>
            <a:round/>
            <a:headEnd/>
            <a:tailEnd type="triangle" w="med" len="med"/>
          </a:ln>
          <a:effectLst/>
        </p:spPr>
      </p:cxnSp>
      <p:cxnSp>
        <p:nvCxnSpPr>
          <p:cNvPr id="30736" name="AutoShape 16"/>
          <p:cNvCxnSpPr>
            <a:cxnSpLocks noChangeShapeType="1"/>
          </p:cNvCxnSpPr>
          <p:nvPr/>
        </p:nvCxnSpPr>
        <p:spPr bwMode="auto">
          <a:xfrm>
            <a:off x="3657600" y="685800"/>
            <a:ext cx="381000" cy="57150"/>
          </a:xfrm>
          <a:prstGeom prst="straightConnector1">
            <a:avLst/>
          </a:prstGeom>
          <a:noFill/>
          <a:ln w="76200">
            <a:solidFill>
              <a:schemeClr val="tx1"/>
            </a:solidFill>
            <a:round/>
            <a:headEnd/>
            <a:tailEnd/>
          </a:ln>
          <a:effectLst/>
        </p:spPr>
      </p:cxnSp>
      <p:cxnSp>
        <p:nvCxnSpPr>
          <p:cNvPr id="30737" name="AutoShape 17"/>
          <p:cNvCxnSpPr>
            <a:cxnSpLocks noChangeShapeType="1"/>
          </p:cNvCxnSpPr>
          <p:nvPr/>
        </p:nvCxnSpPr>
        <p:spPr bwMode="auto">
          <a:xfrm>
            <a:off x="4953000" y="685800"/>
            <a:ext cx="808038" cy="514350"/>
          </a:xfrm>
          <a:prstGeom prst="straightConnector1">
            <a:avLst/>
          </a:prstGeom>
          <a:noFill/>
          <a:ln w="76200">
            <a:solidFill>
              <a:schemeClr val="tx1"/>
            </a:solidFill>
            <a:round/>
            <a:headEnd/>
            <a:tailEnd/>
          </a:ln>
          <a:effectLst/>
        </p:spPr>
      </p:cxnSp>
      <p:cxnSp>
        <p:nvCxnSpPr>
          <p:cNvPr id="30738" name="AutoShape 18"/>
          <p:cNvCxnSpPr>
            <a:cxnSpLocks noChangeShapeType="1"/>
            <a:stCxn id="30730" idx="3"/>
            <a:endCxn id="30731" idx="1"/>
          </p:cNvCxnSpPr>
          <p:nvPr/>
        </p:nvCxnSpPr>
        <p:spPr bwMode="auto">
          <a:xfrm flipV="1">
            <a:off x="4953000" y="3810000"/>
            <a:ext cx="304800" cy="19050"/>
          </a:xfrm>
          <a:prstGeom prst="straightConnector1">
            <a:avLst/>
          </a:prstGeom>
          <a:noFill/>
          <a:ln w="76200">
            <a:solidFill>
              <a:schemeClr val="tx1"/>
            </a:solidFill>
            <a:round/>
            <a:headEnd/>
            <a:tailEnd/>
          </a:ln>
          <a:effectLst/>
        </p:spPr>
      </p:cxnSp>
      <p:cxnSp>
        <p:nvCxnSpPr>
          <p:cNvPr id="30739" name="AutoShape 19"/>
          <p:cNvCxnSpPr>
            <a:cxnSpLocks noChangeShapeType="1"/>
          </p:cNvCxnSpPr>
          <p:nvPr/>
        </p:nvCxnSpPr>
        <p:spPr bwMode="auto">
          <a:xfrm flipV="1">
            <a:off x="4572000" y="5334000"/>
            <a:ext cx="1714500" cy="323850"/>
          </a:xfrm>
          <a:prstGeom prst="straightConnector1">
            <a:avLst/>
          </a:prstGeom>
          <a:noFill/>
          <a:ln w="76200">
            <a:solidFill>
              <a:schemeClr val="tx1"/>
            </a:solidFill>
            <a:round/>
            <a:headEnd/>
            <a:tailEnd/>
          </a:ln>
          <a:effectLst/>
        </p:spPr>
      </p:cxn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0724"/>
                                        </p:tgtEl>
                                        <p:attrNameLst>
                                          <p:attrName>style.visibility</p:attrName>
                                        </p:attrNameLst>
                                      </p:cBhvr>
                                      <p:to>
                                        <p:strVal val="visible"/>
                                      </p:to>
                                    </p:set>
                                    <p:animEffect transition="in" filter="wipe(down)">
                                      <p:cBhvr>
                                        <p:cTn id="7" dur="500"/>
                                        <p:tgtEl>
                                          <p:spTgt spid="30724"/>
                                        </p:tgtEl>
                                      </p:cBhvr>
                                    </p:animEffect>
                                  </p:childTnLst>
                                </p:cTn>
                              </p:par>
                              <p:par>
                                <p:cTn id="8" presetID="9" presetClass="entr" presetSubtype="0" fill="hold" nodeType="withEffect">
                                  <p:stCondLst>
                                    <p:cond delay="0"/>
                                  </p:stCondLst>
                                  <p:childTnLst>
                                    <p:set>
                                      <p:cBhvr>
                                        <p:cTn id="9" dur="1" fill="hold">
                                          <p:stCondLst>
                                            <p:cond delay="0"/>
                                          </p:stCondLst>
                                        </p:cTn>
                                        <p:tgtEl>
                                          <p:spTgt spid="30736"/>
                                        </p:tgtEl>
                                        <p:attrNameLst>
                                          <p:attrName>style.visibility</p:attrName>
                                        </p:attrNameLst>
                                      </p:cBhvr>
                                      <p:to>
                                        <p:strVal val="visible"/>
                                      </p:to>
                                    </p:set>
                                    <p:animEffect transition="in" filter="dissolve">
                                      <p:cBhvr>
                                        <p:cTn id="10" dur="500"/>
                                        <p:tgtEl>
                                          <p:spTgt spid="30736"/>
                                        </p:tgtEl>
                                      </p:cBhvr>
                                    </p:animEffect>
                                  </p:childTnLst>
                                </p:cTn>
                              </p:par>
                              <p:par>
                                <p:cTn id="11" presetID="9" presetClass="entr" presetSubtype="0" fill="hold" nodeType="withEffect">
                                  <p:stCondLst>
                                    <p:cond delay="0"/>
                                  </p:stCondLst>
                                  <p:childTnLst>
                                    <p:set>
                                      <p:cBhvr>
                                        <p:cTn id="12" dur="1" fill="hold">
                                          <p:stCondLst>
                                            <p:cond delay="0"/>
                                          </p:stCondLst>
                                        </p:cTn>
                                        <p:tgtEl>
                                          <p:spTgt spid="30737"/>
                                        </p:tgtEl>
                                        <p:attrNameLst>
                                          <p:attrName>style.visibility</p:attrName>
                                        </p:attrNameLst>
                                      </p:cBhvr>
                                      <p:to>
                                        <p:strVal val="visible"/>
                                      </p:to>
                                    </p:set>
                                    <p:animEffect transition="in" filter="dissolve">
                                      <p:cBhvr>
                                        <p:cTn id="13" dur="500"/>
                                        <p:tgtEl>
                                          <p:spTgt spid="30737"/>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0725"/>
                                        </p:tgtEl>
                                        <p:attrNameLst>
                                          <p:attrName>style.visibility</p:attrName>
                                        </p:attrNameLst>
                                      </p:cBhvr>
                                      <p:to>
                                        <p:strVal val="visible"/>
                                      </p:to>
                                    </p:set>
                                    <p:anim calcmode="lin" valueType="num">
                                      <p:cBhvr>
                                        <p:cTn id="16" dur="1000" fill="hold"/>
                                        <p:tgtEl>
                                          <p:spTgt spid="30725"/>
                                        </p:tgtEl>
                                        <p:attrNameLst>
                                          <p:attrName>ppt_w</p:attrName>
                                        </p:attrNameLst>
                                      </p:cBhvr>
                                      <p:tavLst>
                                        <p:tav tm="0">
                                          <p:val>
                                            <p:strVal val="#ppt_w*0.70"/>
                                          </p:val>
                                        </p:tav>
                                        <p:tav tm="100000">
                                          <p:val>
                                            <p:strVal val="#ppt_w"/>
                                          </p:val>
                                        </p:tav>
                                      </p:tavLst>
                                    </p:anim>
                                    <p:anim calcmode="lin" valueType="num">
                                      <p:cBhvr>
                                        <p:cTn id="17" dur="1000" fill="hold"/>
                                        <p:tgtEl>
                                          <p:spTgt spid="30725"/>
                                        </p:tgtEl>
                                        <p:attrNameLst>
                                          <p:attrName>ppt_h</p:attrName>
                                        </p:attrNameLst>
                                      </p:cBhvr>
                                      <p:tavLst>
                                        <p:tav tm="0">
                                          <p:val>
                                            <p:strVal val="#ppt_h"/>
                                          </p:val>
                                        </p:tav>
                                        <p:tav tm="100000">
                                          <p:val>
                                            <p:strVal val="#ppt_h"/>
                                          </p:val>
                                        </p:tav>
                                      </p:tavLst>
                                    </p:anim>
                                    <p:animEffect transition="in" filter="fade">
                                      <p:cBhvr>
                                        <p:cTn id="18" dur="1000"/>
                                        <p:tgtEl>
                                          <p:spTgt spid="30725"/>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0727"/>
                                        </p:tgtEl>
                                        <p:attrNameLst>
                                          <p:attrName>style.visibility</p:attrName>
                                        </p:attrNameLst>
                                      </p:cBhvr>
                                      <p:to>
                                        <p:strVal val="visible"/>
                                      </p:to>
                                    </p:set>
                                    <p:anim calcmode="lin" valueType="num">
                                      <p:cBhvr>
                                        <p:cTn id="21" dur="1000" fill="hold"/>
                                        <p:tgtEl>
                                          <p:spTgt spid="30727"/>
                                        </p:tgtEl>
                                        <p:attrNameLst>
                                          <p:attrName>ppt_w</p:attrName>
                                        </p:attrNameLst>
                                      </p:cBhvr>
                                      <p:tavLst>
                                        <p:tav tm="0">
                                          <p:val>
                                            <p:strVal val="#ppt_w*0.70"/>
                                          </p:val>
                                        </p:tav>
                                        <p:tav tm="100000">
                                          <p:val>
                                            <p:strVal val="#ppt_w"/>
                                          </p:val>
                                        </p:tav>
                                      </p:tavLst>
                                    </p:anim>
                                    <p:anim calcmode="lin" valueType="num">
                                      <p:cBhvr>
                                        <p:cTn id="22" dur="1000" fill="hold"/>
                                        <p:tgtEl>
                                          <p:spTgt spid="30727"/>
                                        </p:tgtEl>
                                        <p:attrNameLst>
                                          <p:attrName>ppt_h</p:attrName>
                                        </p:attrNameLst>
                                      </p:cBhvr>
                                      <p:tavLst>
                                        <p:tav tm="0">
                                          <p:val>
                                            <p:strVal val="#ppt_h"/>
                                          </p:val>
                                        </p:tav>
                                        <p:tav tm="100000">
                                          <p:val>
                                            <p:strVal val="#ppt_h"/>
                                          </p:val>
                                        </p:tav>
                                      </p:tavLst>
                                    </p:anim>
                                    <p:animEffect transition="in" filter="fade">
                                      <p:cBhvr>
                                        <p:cTn id="23" dur="1000"/>
                                        <p:tgtEl>
                                          <p:spTgt spid="30727"/>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30726"/>
                                        </p:tgtEl>
                                        <p:attrNameLst>
                                          <p:attrName>style.visibility</p:attrName>
                                        </p:attrNameLst>
                                      </p:cBhvr>
                                      <p:to>
                                        <p:strVal val="visible"/>
                                      </p:to>
                                    </p:set>
                                    <p:animEffect transition="in" filter="dissolve">
                                      <p:cBhvr>
                                        <p:cTn id="26" dur="500"/>
                                        <p:tgtEl>
                                          <p:spTgt spid="30726"/>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30729"/>
                                        </p:tgtEl>
                                        <p:attrNameLst>
                                          <p:attrName>style.visibility</p:attrName>
                                        </p:attrNameLst>
                                      </p:cBhvr>
                                      <p:to>
                                        <p:strVal val="visible"/>
                                      </p:to>
                                    </p:set>
                                    <p:animEffect transition="in" filter="dissolve">
                                      <p:cBhvr>
                                        <p:cTn id="31" dur="500"/>
                                        <p:tgtEl>
                                          <p:spTgt spid="30729"/>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30728"/>
                                        </p:tgtEl>
                                        <p:attrNameLst>
                                          <p:attrName>style.visibility</p:attrName>
                                        </p:attrNameLst>
                                      </p:cBhvr>
                                      <p:to>
                                        <p:strVal val="visible"/>
                                      </p:to>
                                    </p:set>
                                    <p:animEffect transition="in" filter="wipe(down)">
                                      <p:cBhvr>
                                        <p:cTn id="36" dur="500"/>
                                        <p:tgtEl>
                                          <p:spTgt spid="30728"/>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nodeType="clickEffect">
                                  <p:stCondLst>
                                    <p:cond delay="0"/>
                                  </p:stCondLst>
                                  <p:childTnLst>
                                    <p:set>
                                      <p:cBhvr>
                                        <p:cTn id="40" dur="1" fill="hold">
                                          <p:stCondLst>
                                            <p:cond delay="0"/>
                                          </p:stCondLst>
                                        </p:cTn>
                                        <p:tgtEl>
                                          <p:spTgt spid="30732"/>
                                        </p:tgtEl>
                                        <p:attrNameLst>
                                          <p:attrName>style.visibility</p:attrName>
                                        </p:attrNameLst>
                                      </p:cBhvr>
                                      <p:to>
                                        <p:strVal val="visible"/>
                                      </p:to>
                                    </p:set>
                                    <p:animEffect transition="in" filter="dissolve">
                                      <p:cBhvr>
                                        <p:cTn id="41" dur="500"/>
                                        <p:tgtEl>
                                          <p:spTgt spid="30732"/>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30730"/>
                                        </p:tgtEl>
                                        <p:attrNameLst>
                                          <p:attrName>style.visibility</p:attrName>
                                        </p:attrNameLst>
                                      </p:cBhvr>
                                      <p:to>
                                        <p:strVal val="visible"/>
                                      </p:to>
                                    </p:set>
                                    <p:animEffect transition="in" filter="wipe(down)">
                                      <p:cBhvr>
                                        <p:cTn id="46" dur="500"/>
                                        <p:tgtEl>
                                          <p:spTgt spid="30730"/>
                                        </p:tgtEl>
                                      </p:cBhvr>
                                    </p:animEffect>
                                  </p:childTnLst>
                                </p:cTn>
                              </p:par>
                              <p:par>
                                <p:cTn id="47" presetID="9" presetClass="entr" presetSubtype="0" fill="hold" nodeType="withEffect">
                                  <p:stCondLst>
                                    <p:cond delay="0"/>
                                  </p:stCondLst>
                                  <p:childTnLst>
                                    <p:set>
                                      <p:cBhvr>
                                        <p:cTn id="48" dur="1" fill="hold">
                                          <p:stCondLst>
                                            <p:cond delay="0"/>
                                          </p:stCondLst>
                                        </p:cTn>
                                        <p:tgtEl>
                                          <p:spTgt spid="30738"/>
                                        </p:tgtEl>
                                        <p:attrNameLst>
                                          <p:attrName>style.visibility</p:attrName>
                                        </p:attrNameLst>
                                      </p:cBhvr>
                                      <p:to>
                                        <p:strVal val="visible"/>
                                      </p:to>
                                    </p:set>
                                    <p:animEffect transition="in" filter="dissolve">
                                      <p:cBhvr>
                                        <p:cTn id="49" dur="500"/>
                                        <p:tgtEl>
                                          <p:spTgt spid="30738"/>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30731"/>
                                        </p:tgtEl>
                                        <p:attrNameLst>
                                          <p:attrName>style.visibility</p:attrName>
                                        </p:attrNameLst>
                                      </p:cBhvr>
                                      <p:to>
                                        <p:strVal val="visible"/>
                                      </p:to>
                                    </p:set>
                                    <p:anim calcmode="lin" valueType="num">
                                      <p:cBhvr>
                                        <p:cTn id="52" dur="1000" fill="hold"/>
                                        <p:tgtEl>
                                          <p:spTgt spid="30731"/>
                                        </p:tgtEl>
                                        <p:attrNameLst>
                                          <p:attrName>ppt_w</p:attrName>
                                        </p:attrNameLst>
                                      </p:cBhvr>
                                      <p:tavLst>
                                        <p:tav tm="0">
                                          <p:val>
                                            <p:strVal val="#ppt_w*0.70"/>
                                          </p:val>
                                        </p:tav>
                                        <p:tav tm="100000">
                                          <p:val>
                                            <p:strVal val="#ppt_w"/>
                                          </p:val>
                                        </p:tav>
                                      </p:tavLst>
                                    </p:anim>
                                    <p:anim calcmode="lin" valueType="num">
                                      <p:cBhvr>
                                        <p:cTn id="53" dur="1000" fill="hold"/>
                                        <p:tgtEl>
                                          <p:spTgt spid="30731"/>
                                        </p:tgtEl>
                                        <p:attrNameLst>
                                          <p:attrName>ppt_h</p:attrName>
                                        </p:attrNameLst>
                                      </p:cBhvr>
                                      <p:tavLst>
                                        <p:tav tm="0">
                                          <p:val>
                                            <p:strVal val="#ppt_h"/>
                                          </p:val>
                                        </p:tav>
                                        <p:tav tm="100000">
                                          <p:val>
                                            <p:strVal val="#ppt_h"/>
                                          </p:val>
                                        </p:tav>
                                      </p:tavLst>
                                    </p:anim>
                                    <p:animEffect transition="in" filter="fade">
                                      <p:cBhvr>
                                        <p:cTn id="54" dur="1000"/>
                                        <p:tgtEl>
                                          <p:spTgt spid="30731"/>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nodeType="clickEffect">
                                  <p:stCondLst>
                                    <p:cond delay="0"/>
                                  </p:stCondLst>
                                  <p:childTnLst>
                                    <p:set>
                                      <p:cBhvr>
                                        <p:cTn id="58" dur="1" fill="hold">
                                          <p:stCondLst>
                                            <p:cond delay="0"/>
                                          </p:stCondLst>
                                        </p:cTn>
                                        <p:tgtEl>
                                          <p:spTgt spid="30735"/>
                                        </p:tgtEl>
                                        <p:attrNameLst>
                                          <p:attrName>style.visibility</p:attrName>
                                        </p:attrNameLst>
                                      </p:cBhvr>
                                      <p:to>
                                        <p:strVal val="visible"/>
                                      </p:to>
                                    </p:set>
                                    <p:animEffect transition="in" filter="dissolve">
                                      <p:cBhvr>
                                        <p:cTn id="59" dur="500"/>
                                        <p:tgtEl>
                                          <p:spTgt spid="30735"/>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grpId="0" nodeType="clickEffect">
                                  <p:stCondLst>
                                    <p:cond delay="0"/>
                                  </p:stCondLst>
                                  <p:childTnLst>
                                    <p:set>
                                      <p:cBhvr>
                                        <p:cTn id="63" dur="1" fill="hold">
                                          <p:stCondLst>
                                            <p:cond delay="0"/>
                                          </p:stCondLst>
                                        </p:cTn>
                                        <p:tgtEl>
                                          <p:spTgt spid="30734"/>
                                        </p:tgtEl>
                                        <p:attrNameLst>
                                          <p:attrName>style.visibility</p:attrName>
                                        </p:attrNameLst>
                                      </p:cBhvr>
                                      <p:to>
                                        <p:strVal val="visible"/>
                                      </p:to>
                                    </p:set>
                                    <p:animEffect transition="in" filter="wipe(down)">
                                      <p:cBhvr>
                                        <p:cTn id="64" dur="500"/>
                                        <p:tgtEl>
                                          <p:spTgt spid="30734"/>
                                        </p:tgtEl>
                                      </p:cBhvr>
                                    </p:animEffect>
                                  </p:childTnLst>
                                </p:cTn>
                              </p:par>
                              <p:par>
                                <p:cTn id="65" presetID="9" presetClass="entr" presetSubtype="0" fill="hold" nodeType="withEffect">
                                  <p:stCondLst>
                                    <p:cond delay="0"/>
                                  </p:stCondLst>
                                  <p:childTnLst>
                                    <p:set>
                                      <p:cBhvr>
                                        <p:cTn id="66" dur="1" fill="hold">
                                          <p:stCondLst>
                                            <p:cond delay="0"/>
                                          </p:stCondLst>
                                        </p:cTn>
                                        <p:tgtEl>
                                          <p:spTgt spid="30739"/>
                                        </p:tgtEl>
                                        <p:attrNameLst>
                                          <p:attrName>style.visibility</p:attrName>
                                        </p:attrNameLst>
                                      </p:cBhvr>
                                      <p:to>
                                        <p:strVal val="visible"/>
                                      </p:to>
                                    </p:set>
                                    <p:animEffect transition="in" filter="dissolve">
                                      <p:cBhvr>
                                        <p:cTn id="67" dur="500"/>
                                        <p:tgtEl>
                                          <p:spTgt spid="30739"/>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30733"/>
                                        </p:tgtEl>
                                        <p:attrNameLst>
                                          <p:attrName>style.visibility</p:attrName>
                                        </p:attrNameLst>
                                      </p:cBhvr>
                                      <p:to>
                                        <p:strVal val="visible"/>
                                      </p:to>
                                    </p:set>
                                    <p:animEffect transition="in" filter="wipe(down)">
                                      <p:cBhvr>
                                        <p:cTn id="70" dur="500"/>
                                        <p:tgtEl>
                                          <p:spTgt spid="307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animBg="1"/>
      <p:bldP spid="30725" grpId="0" animBg="1"/>
      <p:bldP spid="30726" grpId="0"/>
      <p:bldP spid="30727" grpId="0" animBg="1"/>
      <p:bldP spid="30728" grpId="0" animBg="1"/>
      <p:bldP spid="30730" grpId="0" animBg="1"/>
      <p:bldP spid="30731" grpId="0" animBg="1"/>
      <p:bldP spid="30733" grpId="0" animBg="1"/>
      <p:bldP spid="30734"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smtClean="0"/>
              <a:t>Как проводят время и отношение к времяпрепровождению</a:t>
            </a:r>
            <a:endParaRPr lang="ru-RU" sz="3600" dirty="0"/>
          </a:p>
        </p:txBody>
      </p:sp>
      <p:sp>
        <p:nvSpPr>
          <p:cNvPr id="5" name="Текст 4"/>
          <p:cNvSpPr>
            <a:spLocks noGrp="1"/>
          </p:cNvSpPr>
          <p:nvPr>
            <p:ph type="body" idx="1"/>
          </p:nvPr>
        </p:nvSpPr>
        <p:spPr/>
        <p:txBody>
          <a:bodyPr/>
          <a:lstStyle/>
          <a:p>
            <a:r>
              <a:rPr lang="ru-RU" dirty="0" smtClean="0"/>
              <a:t>Век нынешний</a:t>
            </a:r>
            <a:endParaRPr lang="ru-RU" dirty="0"/>
          </a:p>
        </p:txBody>
      </p:sp>
      <p:sp>
        <p:nvSpPr>
          <p:cNvPr id="6" name="Содержимое 5"/>
          <p:cNvSpPr>
            <a:spLocks noGrp="1"/>
          </p:cNvSpPr>
          <p:nvPr>
            <p:ph sz="half" idx="2"/>
          </p:nvPr>
        </p:nvSpPr>
        <p:spPr/>
        <p:txBody>
          <a:bodyPr/>
          <a:lstStyle/>
          <a:p>
            <a:pPr>
              <a:buNone/>
            </a:pPr>
            <a:r>
              <a:rPr lang="ru-RU" sz="2000" dirty="0" smtClean="0"/>
              <a:t>Что нового покажет мне Москва?</a:t>
            </a:r>
          </a:p>
          <a:p>
            <a:pPr>
              <a:buNone/>
            </a:pPr>
            <a:r>
              <a:rPr lang="ru-RU" sz="2000" dirty="0" smtClean="0"/>
              <a:t>Вчера был бал, а завтра будет два.</a:t>
            </a:r>
          </a:p>
          <a:p>
            <a:pPr>
              <a:buNone/>
            </a:pPr>
            <a:r>
              <a:rPr lang="ru-RU" sz="2000" dirty="0" smtClean="0"/>
              <a:t>Тот сватался – успел, а тот дал промах,</a:t>
            </a:r>
          </a:p>
          <a:p>
            <a:pPr>
              <a:buNone/>
            </a:pPr>
            <a:r>
              <a:rPr lang="ru-RU" sz="2000" dirty="0" smtClean="0"/>
              <a:t>Всё тот же толк, и те ж стихи в альбомах.</a:t>
            </a:r>
          </a:p>
          <a:p>
            <a:pPr>
              <a:buNone/>
            </a:pPr>
            <a:r>
              <a:rPr lang="ru-RU" sz="2000" dirty="0" smtClean="0"/>
              <a:t>Да и кому в Москве не затыкали рты </a:t>
            </a:r>
          </a:p>
          <a:p>
            <a:pPr>
              <a:buNone/>
            </a:pPr>
            <a:r>
              <a:rPr lang="ru-RU" sz="2000" dirty="0" smtClean="0"/>
              <a:t>Обеды, ужины и танцы?</a:t>
            </a:r>
          </a:p>
        </p:txBody>
      </p:sp>
      <p:sp>
        <p:nvSpPr>
          <p:cNvPr id="7" name="Текст 6"/>
          <p:cNvSpPr>
            <a:spLocks noGrp="1"/>
          </p:cNvSpPr>
          <p:nvPr>
            <p:ph type="body" sz="quarter" idx="3"/>
          </p:nvPr>
        </p:nvSpPr>
        <p:spPr/>
        <p:txBody>
          <a:bodyPr/>
          <a:lstStyle/>
          <a:p>
            <a:r>
              <a:rPr lang="ru-RU" dirty="0" smtClean="0"/>
              <a:t>Век минувший</a:t>
            </a:r>
            <a:endParaRPr lang="ru-RU" dirty="0"/>
          </a:p>
        </p:txBody>
      </p:sp>
      <p:sp>
        <p:nvSpPr>
          <p:cNvPr id="8" name="Содержимое 7"/>
          <p:cNvSpPr>
            <a:spLocks noGrp="1"/>
          </p:cNvSpPr>
          <p:nvPr>
            <p:ph sz="quarter" idx="4"/>
          </p:nvPr>
        </p:nvSpPr>
        <p:spPr/>
        <p:txBody>
          <a:bodyPr/>
          <a:lstStyle/>
          <a:p>
            <a:pPr>
              <a:buNone/>
            </a:pPr>
            <a:r>
              <a:rPr lang="ru-RU" sz="2000" dirty="0" err="1" smtClean="0"/>
              <a:t>Фамусовское</a:t>
            </a:r>
            <a:r>
              <a:rPr lang="ru-RU" sz="2000" dirty="0" smtClean="0"/>
              <a:t> общество не представляет жизни иначе, как в развлечениях. Обед, балы, приёмы сменяют один другой. Достаточно вспомнить, как Фамусов говорит о том, что ему предстоит сделать: то он зван на форели, то у докторши крестить, то на похороны. Жизнь пестра и бессмысленна. </a:t>
            </a:r>
            <a:endParaRPr lang="ru-RU" sz="2000" dirty="0"/>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blinds(horizontal)">
                                      <p:cBhvr>
                                        <p:cTn id="10" dur="500"/>
                                        <p:tgtEl>
                                          <p:spTgt spid="6">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blinds(horizontal)">
                                      <p:cBhvr>
                                        <p:cTn id="13" dur="500"/>
                                        <p:tgtEl>
                                          <p:spTgt spid="6">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blinds(horizontal)">
                                      <p:cBhvr>
                                        <p:cTn id="16" dur="500"/>
                                        <p:tgtEl>
                                          <p:spTgt spid="6">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blinds(horizontal)">
                                      <p:cBhvr>
                                        <p:cTn id="21" dur="500"/>
                                        <p:tgtEl>
                                          <p:spTgt spid="6">
                                            <p:txEl>
                                              <p:pRg st="4" end="4"/>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6">
                                            <p:txEl>
                                              <p:pRg st="5" end="5"/>
                                            </p:txEl>
                                          </p:spTgt>
                                        </p:tgtEl>
                                        <p:attrNameLst>
                                          <p:attrName>style.visibility</p:attrName>
                                        </p:attrNameLst>
                                      </p:cBhvr>
                                      <p:to>
                                        <p:strVal val="visible"/>
                                      </p:to>
                                    </p:set>
                                    <p:animEffect transition="in" filter="blinds(horizontal)">
                                      <p:cBhvr>
                                        <p:cTn id="24" dur="500"/>
                                        <p:tgtEl>
                                          <p:spTgt spid="6">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blinds(horizontal)">
                                      <p:cBhvr>
                                        <p:cTn id="2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Отношение к чинам и службе</a:t>
            </a:r>
            <a:endParaRPr lang="ru-RU" dirty="0"/>
          </a:p>
        </p:txBody>
      </p:sp>
      <p:sp>
        <p:nvSpPr>
          <p:cNvPr id="5" name="Текст 4"/>
          <p:cNvSpPr>
            <a:spLocks noGrp="1"/>
          </p:cNvSpPr>
          <p:nvPr>
            <p:ph type="body" idx="1"/>
          </p:nvPr>
        </p:nvSpPr>
        <p:spPr/>
        <p:txBody>
          <a:bodyPr/>
          <a:lstStyle/>
          <a:p>
            <a:r>
              <a:rPr lang="ru-RU" dirty="0" smtClean="0"/>
              <a:t>Век нынешний</a:t>
            </a:r>
            <a:endParaRPr lang="ru-RU" dirty="0"/>
          </a:p>
        </p:txBody>
      </p:sp>
      <p:sp>
        <p:nvSpPr>
          <p:cNvPr id="6" name="Содержимое 5"/>
          <p:cNvSpPr>
            <a:spLocks noGrp="1"/>
          </p:cNvSpPr>
          <p:nvPr>
            <p:ph sz="half" idx="2"/>
          </p:nvPr>
        </p:nvSpPr>
        <p:spPr/>
        <p:txBody>
          <a:bodyPr/>
          <a:lstStyle/>
          <a:p>
            <a:r>
              <a:rPr lang="ru-RU" sz="2000" dirty="0" smtClean="0"/>
              <a:t>Чацкий уважает людей, которые  «служит делу, а не лицам». Он не служит, так как «Служить бы рад, прислуживаться тошно». В то время невозможно было сделать себе карьеру без протекции, кумовства, подхалимажа. А всё это претит Чацкому.</a:t>
            </a:r>
          </a:p>
        </p:txBody>
      </p:sp>
      <p:sp>
        <p:nvSpPr>
          <p:cNvPr id="7" name="Текст 6"/>
          <p:cNvSpPr>
            <a:spLocks noGrp="1"/>
          </p:cNvSpPr>
          <p:nvPr>
            <p:ph type="body" sz="quarter" idx="3"/>
          </p:nvPr>
        </p:nvSpPr>
        <p:spPr/>
        <p:txBody>
          <a:bodyPr/>
          <a:lstStyle/>
          <a:p>
            <a:r>
              <a:rPr lang="ru-RU" dirty="0" smtClean="0"/>
              <a:t>Век минувший</a:t>
            </a:r>
            <a:endParaRPr lang="ru-RU" dirty="0"/>
          </a:p>
        </p:txBody>
      </p:sp>
      <p:sp>
        <p:nvSpPr>
          <p:cNvPr id="8" name="Содержимое 7"/>
          <p:cNvSpPr>
            <a:spLocks noGrp="1"/>
          </p:cNvSpPr>
          <p:nvPr>
            <p:ph sz="quarter" idx="4"/>
          </p:nvPr>
        </p:nvSpPr>
        <p:spPr>
          <a:xfrm>
            <a:off x="4267201" y="2174875"/>
            <a:ext cx="4876800" cy="3951288"/>
          </a:xfrm>
        </p:spPr>
        <p:txBody>
          <a:bodyPr/>
          <a:lstStyle/>
          <a:p>
            <a:r>
              <a:rPr lang="ru-RU" sz="1600" b="1" dirty="0" smtClean="0"/>
              <a:t>Эти люди не служат, а проводят время на службе. Фамусов говорит: «Обычай мой такой: подписано – так с плеч долой». Он мечтает, чтобы у него как можно меньше бумаг скапливалось. Подписывая бумаги, он, видимо, даже не обращает внимания, что в них. Для таких людей важно «и награжденья брать, и весело пожить». </a:t>
            </a:r>
          </a:p>
          <a:p>
            <a:r>
              <a:rPr lang="ru-RU" sz="1600" b="1" dirty="0" smtClean="0"/>
              <a:t>Многие делают карьеру нечестными путями. Так, Скалозуб сделал карьеру так: кто-то ушёл в отставку, а кого-то убили, тех, кто не отсиживался в окопах.</a:t>
            </a:r>
            <a:endParaRPr lang="ru-RU" sz="1600" b="1" dirty="0"/>
          </a:p>
        </p:txBody>
      </p:sp>
      <p:sp>
        <p:nvSpPr>
          <p:cNvPr id="9" name="Прямоугольник 8"/>
          <p:cNvSpPr/>
          <p:nvPr/>
        </p:nvSpPr>
        <p:spPr bwMode="auto">
          <a:xfrm>
            <a:off x="457200" y="1295400"/>
            <a:ext cx="8229600" cy="1371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ru-RU" sz="2000" b="0" i="1" u="none" strike="noStrike" cap="none" normalizeH="0" baseline="0" dirty="0" smtClean="0">
                <a:ln>
                  <a:noFill/>
                </a:ln>
                <a:solidFill>
                  <a:schemeClr val="tx1"/>
                </a:solidFill>
                <a:effectLst/>
                <a:latin typeface="Tahoma" charset="0"/>
                <a:cs typeface="Arial" charset="0"/>
              </a:rPr>
              <a:t>Вопрос об отношении к службе стоял ещё во времена классицизма. Классицисты считали необходимой службу  государству, то есть монарху, а декабристы ставили на первое место служение Отечеству</a:t>
            </a: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20"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edge">
                                      <p:cBhvr>
                                        <p:cTn id="11" dur="500"/>
                                        <p:tgtEl>
                                          <p:spTgt spid="6">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0" presetClass="entr" presetSubtype="0" fill="hold" nodeType="clickEffect">
                                  <p:stCondLst>
                                    <p:cond delay="0"/>
                                  </p:stCondLst>
                                  <p:childTnLst>
                                    <p:set>
                                      <p:cBhvr>
                                        <p:cTn id="15" dur="1" fill="hold">
                                          <p:stCondLst>
                                            <p:cond delay="0"/>
                                          </p:stCondLst>
                                        </p:cTn>
                                        <p:tgtEl>
                                          <p:spTgt spid="8">
                                            <p:txEl>
                                              <p:pRg st="0" end="0"/>
                                            </p:txEl>
                                          </p:spTgt>
                                        </p:tgtEl>
                                        <p:attrNameLst>
                                          <p:attrName>style.visibility</p:attrName>
                                        </p:attrNameLst>
                                      </p:cBhvr>
                                      <p:to>
                                        <p:strVal val="visible"/>
                                      </p:to>
                                    </p:set>
                                    <p:animEffect transition="in" filter="wedge">
                                      <p:cBhvr>
                                        <p:cTn id="16" dur="500"/>
                                        <p:tgtEl>
                                          <p:spTgt spid="8">
                                            <p:txEl>
                                              <p:pRg st="0" end="0"/>
                                            </p:txEl>
                                          </p:spTgt>
                                        </p:tgtEl>
                                      </p:cBhvr>
                                    </p:animEffect>
                                  </p:childTnLst>
                                </p:cTn>
                              </p:par>
                              <p:par>
                                <p:cTn id="17" presetID="20" presetClass="entr" presetSubtype="0" fill="hold" nodeType="with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animEffect transition="in" filter="wedge">
                                      <p:cBhvr>
                                        <p:cTn id="19"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9"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Отношение к протекции и покровительству</a:t>
            </a:r>
            <a:endParaRPr lang="ru-RU" dirty="0"/>
          </a:p>
        </p:txBody>
      </p:sp>
      <p:sp>
        <p:nvSpPr>
          <p:cNvPr id="5" name="Текст 4"/>
          <p:cNvSpPr>
            <a:spLocks noGrp="1"/>
          </p:cNvSpPr>
          <p:nvPr>
            <p:ph type="body" idx="1"/>
          </p:nvPr>
        </p:nvSpPr>
        <p:spPr/>
        <p:txBody>
          <a:bodyPr/>
          <a:lstStyle/>
          <a:p>
            <a:r>
              <a:rPr lang="ru-RU" dirty="0" smtClean="0"/>
              <a:t>Век нынешний</a:t>
            </a:r>
            <a:endParaRPr lang="ru-RU" dirty="0"/>
          </a:p>
        </p:txBody>
      </p:sp>
      <p:sp>
        <p:nvSpPr>
          <p:cNvPr id="6" name="Содержимое 5"/>
          <p:cNvSpPr>
            <a:spLocks noGrp="1"/>
          </p:cNvSpPr>
          <p:nvPr>
            <p:ph sz="half" idx="2"/>
          </p:nvPr>
        </p:nvSpPr>
        <p:spPr/>
        <p:txBody>
          <a:bodyPr/>
          <a:lstStyle/>
          <a:p>
            <a:pPr>
              <a:buNone/>
            </a:pPr>
            <a:r>
              <a:rPr lang="ru-RU" sz="2000" dirty="0" smtClean="0"/>
              <a:t>Чацкий не понимал в детстве, зачем Фамусов возил его на поклон к «Нестору негодяев знатных». Теперь-то он понимает, что без протекции и кумовства в этом обществе не пробиться.</a:t>
            </a:r>
            <a:endParaRPr lang="ru-RU" sz="2000" dirty="0"/>
          </a:p>
        </p:txBody>
      </p:sp>
      <p:sp>
        <p:nvSpPr>
          <p:cNvPr id="7" name="Текст 6"/>
          <p:cNvSpPr>
            <a:spLocks noGrp="1"/>
          </p:cNvSpPr>
          <p:nvPr>
            <p:ph type="body" sz="quarter" idx="3"/>
          </p:nvPr>
        </p:nvSpPr>
        <p:spPr/>
        <p:txBody>
          <a:bodyPr/>
          <a:lstStyle/>
          <a:p>
            <a:r>
              <a:rPr lang="ru-RU" dirty="0" smtClean="0"/>
              <a:t>Век минувший</a:t>
            </a:r>
            <a:endParaRPr lang="ru-RU" dirty="0"/>
          </a:p>
        </p:txBody>
      </p:sp>
      <p:sp>
        <p:nvSpPr>
          <p:cNvPr id="8" name="Содержимое 7"/>
          <p:cNvSpPr>
            <a:spLocks noGrp="1"/>
          </p:cNvSpPr>
          <p:nvPr>
            <p:ph sz="quarter" idx="4"/>
          </p:nvPr>
        </p:nvSpPr>
        <p:spPr>
          <a:xfrm>
            <a:off x="4191000" y="2174875"/>
            <a:ext cx="4800599" cy="3951288"/>
          </a:xfrm>
        </p:spPr>
        <p:txBody>
          <a:bodyPr/>
          <a:lstStyle/>
          <a:p>
            <a:pPr>
              <a:buNone/>
            </a:pPr>
            <a:r>
              <a:rPr lang="ru-RU" sz="1800" b="1" dirty="0" smtClean="0"/>
              <a:t>В </a:t>
            </a:r>
            <a:r>
              <a:rPr lang="ru-RU" sz="1800" b="1" dirty="0" err="1" smtClean="0"/>
              <a:t>фамусовском</a:t>
            </a:r>
            <a:r>
              <a:rPr lang="ru-RU" sz="1800" b="1" dirty="0" smtClean="0"/>
              <a:t> обществе ценят людей не за их личные качества, не за ум, а за умение пробиться. Многие делаю себе карьеру за счёт связей. Так Максим Петрович «был почтенный камергер, с ключом, и сыну ключ сумел доставить». Сам же он окружил себя своими родственниками, считая, «Как станешь представлять к </a:t>
            </a:r>
            <a:r>
              <a:rPr lang="ru-RU" sz="1800" b="1" dirty="0" err="1" smtClean="0"/>
              <a:t>крестишку</a:t>
            </a:r>
            <a:r>
              <a:rPr lang="ru-RU" sz="1800" b="1" dirty="0" smtClean="0"/>
              <a:t> ли, к местечку, ну как не порадеть родному человечку!..»</a:t>
            </a:r>
            <a:endParaRPr lang="ru-RU" sz="1800" b="1" dirty="0"/>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p:cTn id="13"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8">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Отношение к свободе суждений</a:t>
            </a:r>
            <a:endParaRPr lang="ru-RU" dirty="0"/>
          </a:p>
        </p:txBody>
      </p:sp>
      <p:sp>
        <p:nvSpPr>
          <p:cNvPr id="5" name="Текст 4"/>
          <p:cNvSpPr>
            <a:spLocks noGrp="1"/>
          </p:cNvSpPr>
          <p:nvPr>
            <p:ph type="body" idx="1"/>
          </p:nvPr>
        </p:nvSpPr>
        <p:spPr/>
        <p:txBody>
          <a:bodyPr/>
          <a:lstStyle/>
          <a:p>
            <a:r>
              <a:rPr lang="ru-RU" dirty="0" smtClean="0"/>
              <a:t>Век нынешний</a:t>
            </a:r>
            <a:endParaRPr lang="ru-RU" dirty="0"/>
          </a:p>
        </p:txBody>
      </p:sp>
      <p:sp>
        <p:nvSpPr>
          <p:cNvPr id="6" name="Содержимое 5"/>
          <p:cNvSpPr>
            <a:spLocks noGrp="1"/>
          </p:cNvSpPr>
          <p:nvPr>
            <p:ph sz="half" idx="2"/>
          </p:nvPr>
        </p:nvSpPr>
        <p:spPr/>
        <p:txBody>
          <a:bodyPr/>
          <a:lstStyle/>
          <a:p>
            <a:pPr>
              <a:buNone/>
            </a:pPr>
            <a:r>
              <a:rPr lang="ru-RU" sz="2000" dirty="0" smtClean="0"/>
              <a:t>Давая отповедь Мочалину, Чацкий говорит: «Помилуйте, мы с вами не </a:t>
            </a:r>
            <a:r>
              <a:rPr lang="ru-RU" sz="2000" dirty="0" err="1" smtClean="0"/>
              <a:t>робяты</a:t>
            </a:r>
            <a:r>
              <a:rPr lang="ru-RU" sz="2000" dirty="0" smtClean="0"/>
              <a:t>, зачем же мнения чужие только святы?»</a:t>
            </a:r>
            <a:endParaRPr lang="ru-RU" sz="2000" dirty="0"/>
          </a:p>
        </p:txBody>
      </p:sp>
      <p:sp>
        <p:nvSpPr>
          <p:cNvPr id="7" name="Текст 6"/>
          <p:cNvSpPr>
            <a:spLocks noGrp="1"/>
          </p:cNvSpPr>
          <p:nvPr>
            <p:ph type="body" sz="quarter" idx="3"/>
          </p:nvPr>
        </p:nvSpPr>
        <p:spPr/>
        <p:txBody>
          <a:bodyPr/>
          <a:lstStyle/>
          <a:p>
            <a:r>
              <a:rPr lang="ru-RU" dirty="0" smtClean="0"/>
              <a:t>Век минувший</a:t>
            </a:r>
            <a:endParaRPr lang="ru-RU" dirty="0"/>
          </a:p>
        </p:txBody>
      </p:sp>
      <p:sp>
        <p:nvSpPr>
          <p:cNvPr id="8" name="Содержимое 7"/>
          <p:cNvSpPr>
            <a:spLocks noGrp="1"/>
          </p:cNvSpPr>
          <p:nvPr>
            <p:ph sz="quarter" idx="4"/>
          </p:nvPr>
        </p:nvSpPr>
        <p:spPr/>
        <p:txBody>
          <a:bodyPr/>
          <a:lstStyle/>
          <a:p>
            <a:pPr>
              <a:buNone/>
            </a:pPr>
            <a:r>
              <a:rPr lang="ru-RU" sz="2000" dirty="0" smtClean="0"/>
              <a:t>Молчали говорит:</a:t>
            </a:r>
          </a:p>
          <a:p>
            <a:pPr>
              <a:buNone/>
            </a:pPr>
            <a:r>
              <a:rPr lang="ru-RU" sz="2000" dirty="0" smtClean="0"/>
              <a:t>В мои лета не должно сметь</a:t>
            </a:r>
          </a:p>
          <a:p>
            <a:pPr>
              <a:buNone/>
            </a:pPr>
            <a:r>
              <a:rPr lang="ru-RU" sz="2000" dirty="0" smtClean="0"/>
              <a:t>Своё суждение иметь</a:t>
            </a:r>
            <a:endParaRPr lang="ru-RU" sz="2000" dirty="0"/>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ppt_x</p:attrName>
                                        </p:attrNameLst>
                                      </p:cBhvr>
                                      <p:tavLst>
                                        <p:tav tm="0">
                                          <p:val>
                                            <p:strVal val="#ppt_x-.2"/>
                                          </p:val>
                                        </p:tav>
                                        <p:tav tm="100000">
                                          <p:val>
                                            <p:strVal val="#ppt_x"/>
                                          </p:val>
                                        </p:tav>
                                      </p:tavLst>
                                    </p:anim>
                                    <p:anim calcmode="lin" valueType="num">
                                      <p:cBhvr>
                                        <p:cTn id="8" dur="500" fill="hold"/>
                                        <p:tgtEl>
                                          <p:spTgt spid="6">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500"/>
                                        <p:tgtEl>
                                          <p:spTgt spid="6">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8">
                                            <p:txEl>
                                              <p:pRg st="0" end="0"/>
                                            </p:txEl>
                                          </p:spTgt>
                                        </p:tgtEl>
                                        <p:attrNameLst>
                                          <p:attrName>style.visibility</p:attrName>
                                        </p:attrNameLst>
                                      </p:cBhvr>
                                      <p:to>
                                        <p:strVal val="visible"/>
                                      </p:to>
                                    </p:set>
                                    <p:anim calcmode="lin" valueType="num">
                                      <p:cBhvr>
                                        <p:cTn id="14" dur="500" fill="hold"/>
                                        <p:tgtEl>
                                          <p:spTgt spid="8">
                                            <p:txEl>
                                              <p:pRg st="0" end="0"/>
                                            </p:txEl>
                                          </p:spTgt>
                                        </p:tgtEl>
                                        <p:attrNameLst>
                                          <p:attrName>ppt_x</p:attrName>
                                        </p:attrNameLst>
                                      </p:cBhvr>
                                      <p:tavLst>
                                        <p:tav tm="0">
                                          <p:val>
                                            <p:strVal val="#ppt_x-.2"/>
                                          </p:val>
                                        </p:tav>
                                        <p:tav tm="100000">
                                          <p:val>
                                            <p:strVal val="#ppt_x"/>
                                          </p:val>
                                        </p:tav>
                                      </p:tavLst>
                                    </p:anim>
                                    <p:anim calcmode="lin" valueType="num">
                                      <p:cBhvr>
                                        <p:cTn id="15" dur="500" fill="hold"/>
                                        <p:tgtEl>
                                          <p:spTgt spid="8">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500"/>
                                        <p:tgtEl>
                                          <p:spTgt spid="8">
                                            <p:txEl>
                                              <p:pRg st="0" end="0"/>
                                            </p:txEl>
                                          </p:spTgt>
                                        </p:tgtEl>
                                      </p:cBhvr>
                                    </p:animEffect>
                                  </p:childTnLst>
                                </p:cTn>
                              </p:par>
                              <p:par>
                                <p:cTn id="17" presetID="29" presetClass="entr" presetSubtype="0" fill="hold" nodeType="with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anim calcmode="lin" valueType="num">
                                      <p:cBhvr>
                                        <p:cTn id="19" dur="500" fill="hold"/>
                                        <p:tgtEl>
                                          <p:spTgt spid="8">
                                            <p:txEl>
                                              <p:pRg st="1" end="1"/>
                                            </p:txEl>
                                          </p:spTgt>
                                        </p:tgtEl>
                                        <p:attrNameLst>
                                          <p:attrName>ppt_x</p:attrName>
                                        </p:attrNameLst>
                                      </p:cBhvr>
                                      <p:tavLst>
                                        <p:tav tm="0">
                                          <p:val>
                                            <p:strVal val="#ppt_x-.2"/>
                                          </p:val>
                                        </p:tav>
                                        <p:tav tm="100000">
                                          <p:val>
                                            <p:strVal val="#ppt_x"/>
                                          </p:val>
                                        </p:tav>
                                      </p:tavLst>
                                    </p:anim>
                                    <p:anim calcmode="lin" valueType="num">
                                      <p:cBhvr>
                                        <p:cTn id="20" dur="500" fill="hold"/>
                                        <p:tgtEl>
                                          <p:spTgt spid="8">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1" dur="500"/>
                                        <p:tgtEl>
                                          <p:spTgt spid="8">
                                            <p:txEl>
                                              <p:pRg st="1" end="1"/>
                                            </p:txEl>
                                          </p:spTgt>
                                        </p:tgtEl>
                                      </p:cBhvr>
                                    </p:animEffect>
                                  </p:childTnLst>
                                </p:cTn>
                              </p:par>
                              <p:par>
                                <p:cTn id="22" presetID="29" presetClass="entr" presetSubtype="0" fill="hold" nodeType="withEffect">
                                  <p:stCondLst>
                                    <p:cond delay="0"/>
                                  </p:stCondLst>
                                  <p:childTnLst>
                                    <p:set>
                                      <p:cBhvr>
                                        <p:cTn id="23" dur="1" fill="hold">
                                          <p:stCondLst>
                                            <p:cond delay="0"/>
                                          </p:stCondLst>
                                        </p:cTn>
                                        <p:tgtEl>
                                          <p:spTgt spid="8">
                                            <p:txEl>
                                              <p:pRg st="2" end="2"/>
                                            </p:txEl>
                                          </p:spTgt>
                                        </p:tgtEl>
                                        <p:attrNameLst>
                                          <p:attrName>style.visibility</p:attrName>
                                        </p:attrNameLst>
                                      </p:cBhvr>
                                      <p:to>
                                        <p:strVal val="visible"/>
                                      </p:to>
                                    </p:set>
                                    <p:anim calcmode="lin" valueType="num">
                                      <p:cBhvr>
                                        <p:cTn id="24" dur="500" fill="hold"/>
                                        <p:tgtEl>
                                          <p:spTgt spid="8">
                                            <p:txEl>
                                              <p:pRg st="2" end="2"/>
                                            </p:txEl>
                                          </p:spTgt>
                                        </p:tgtEl>
                                        <p:attrNameLst>
                                          <p:attrName>ppt_x</p:attrName>
                                        </p:attrNameLst>
                                      </p:cBhvr>
                                      <p:tavLst>
                                        <p:tav tm="0">
                                          <p:val>
                                            <p:strVal val="#ppt_x-.2"/>
                                          </p:val>
                                        </p:tav>
                                        <p:tav tm="100000">
                                          <p:val>
                                            <p:strVal val="#ppt_x"/>
                                          </p:val>
                                        </p:tav>
                                      </p:tavLst>
                                    </p:anim>
                                    <p:anim calcmode="lin" valueType="num">
                                      <p:cBhvr>
                                        <p:cTn id="25" dur="500" fill="hold"/>
                                        <p:tgtEl>
                                          <p:spTgt spid="8">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6"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533400" y="5486400"/>
            <a:ext cx="8229600" cy="1139825"/>
          </a:xfrm>
        </p:spPr>
        <p:txBody>
          <a:bodyPr/>
          <a:lstStyle/>
          <a:p>
            <a:r>
              <a:rPr lang="ru-RU" dirty="0" smtClean="0"/>
              <a:t>Домашнее задание</a:t>
            </a:r>
            <a:endParaRPr lang="ru-RU" dirty="0"/>
          </a:p>
        </p:txBody>
      </p:sp>
      <p:sp>
        <p:nvSpPr>
          <p:cNvPr id="6" name="Содержимое 5"/>
          <p:cNvSpPr>
            <a:spLocks noGrp="1"/>
          </p:cNvSpPr>
          <p:nvPr>
            <p:ph idx="1"/>
          </p:nvPr>
        </p:nvSpPr>
        <p:spPr>
          <a:xfrm>
            <a:off x="0" y="0"/>
            <a:ext cx="9144000" cy="4530725"/>
          </a:xfrm>
        </p:spPr>
        <p:txBody>
          <a:bodyPr/>
          <a:lstStyle/>
          <a:p>
            <a:r>
              <a:rPr lang="ru-RU" sz="1600" dirty="0" smtClean="0"/>
              <a:t>Проанализировать письменно один из монологов Чацкого или Фамусова (по группам):</a:t>
            </a:r>
          </a:p>
          <a:p>
            <a:pPr marL="514350" indent="-514350">
              <a:buFont typeface="+mj-lt"/>
              <a:buAutoNum type="arabicPeriod"/>
            </a:pPr>
            <a:r>
              <a:rPr lang="ru-RU" sz="1600" dirty="0" smtClean="0"/>
              <a:t>Монолог Фамусова о Москве «Вкус, батюшка, отменная манера»</a:t>
            </a:r>
          </a:p>
          <a:p>
            <a:pPr marL="514350" indent="-514350">
              <a:buFont typeface="+mj-lt"/>
              <a:buAutoNum type="arabicPeriod"/>
            </a:pPr>
            <a:r>
              <a:rPr lang="ru-RU" sz="1600" dirty="0" smtClean="0"/>
              <a:t>Монолог Чацкого о Москве из 1 действия</a:t>
            </a:r>
          </a:p>
          <a:p>
            <a:pPr marL="514350" indent="-514350">
              <a:buFont typeface="+mj-lt"/>
              <a:buAutoNum type="arabicPeriod"/>
            </a:pPr>
            <a:r>
              <a:rPr lang="ru-RU" sz="1600" dirty="0" smtClean="0"/>
              <a:t>Монолог Чацкого «А судьи кто?» Действие 2 явление 2.</a:t>
            </a:r>
          </a:p>
          <a:p>
            <a:pPr marL="514350" indent="-514350">
              <a:buFont typeface="+mj-lt"/>
              <a:buAutoNum type="arabicPeriod"/>
            </a:pPr>
            <a:r>
              <a:rPr lang="ru-RU" sz="1600" dirty="0" smtClean="0"/>
              <a:t>Монолог Фамусова «Вот то-то, все вы гордецы…» Действие 2 явление 1.</a:t>
            </a:r>
          </a:p>
          <a:p>
            <a:pPr marL="514350" indent="-514350">
              <a:buFont typeface="+mj-lt"/>
              <a:buAutoNum type="arabicPeriod"/>
            </a:pPr>
            <a:r>
              <a:rPr lang="ru-RU" sz="1600" dirty="0" smtClean="0"/>
              <a:t>Монолог Чацкого о французике из Бордо</a:t>
            </a:r>
          </a:p>
          <a:p>
            <a:pPr marL="514350" indent="-514350"/>
            <a:r>
              <a:rPr lang="ru-RU" sz="1600" dirty="0" smtClean="0"/>
              <a:t>План анализа:</a:t>
            </a:r>
          </a:p>
          <a:p>
            <a:pPr marL="514350" indent="-514350">
              <a:buFont typeface="+mj-lt"/>
              <a:buAutoNum type="arabicPeriod"/>
            </a:pPr>
            <a:r>
              <a:rPr lang="ru-RU" sz="1600" dirty="0" smtClean="0"/>
              <a:t>Чем вызван данный монолог?</a:t>
            </a:r>
          </a:p>
          <a:p>
            <a:pPr marL="514350" indent="-514350">
              <a:buFont typeface="+mj-lt"/>
              <a:buAutoNum type="arabicPeriod"/>
            </a:pPr>
            <a:r>
              <a:rPr lang="ru-RU" sz="1600" dirty="0" smtClean="0"/>
              <a:t>Какие темы затронуты в нём?</a:t>
            </a:r>
          </a:p>
          <a:p>
            <a:pPr marL="514350" indent="-514350">
              <a:buFont typeface="+mj-lt"/>
              <a:buAutoNum type="arabicPeriod"/>
            </a:pPr>
            <a:r>
              <a:rPr lang="ru-RU" sz="1600" dirty="0" smtClean="0"/>
              <a:t>Какие взгляды, убеждения героя выявляются в этом монологе?</a:t>
            </a:r>
          </a:p>
          <a:p>
            <a:pPr marL="514350" indent="-514350">
              <a:buFont typeface="+mj-lt"/>
              <a:buAutoNum type="arabicPeriod"/>
            </a:pPr>
            <a:r>
              <a:rPr lang="ru-RU" sz="1600" dirty="0" smtClean="0"/>
              <a:t>Каково психологическое состояние персонажа в данный момент? Какие детали и слова об этом говорят?</a:t>
            </a:r>
          </a:p>
          <a:p>
            <a:pPr marL="514350" indent="-514350">
              <a:buFont typeface="+mj-lt"/>
              <a:buAutoNum type="arabicPeriod"/>
            </a:pPr>
            <a:r>
              <a:rPr lang="ru-RU" sz="1600" dirty="0" smtClean="0"/>
              <a:t>Как построен монолог?</a:t>
            </a:r>
          </a:p>
          <a:p>
            <a:pPr marL="514350" indent="-514350">
              <a:buFont typeface="+mj-lt"/>
              <a:buAutoNum type="arabicPeriod"/>
            </a:pPr>
            <a:r>
              <a:rPr lang="ru-RU" sz="1600" dirty="0" smtClean="0"/>
              <a:t>Каков его пафос?</a:t>
            </a:r>
          </a:p>
          <a:p>
            <a:pPr marL="514350" indent="-514350">
              <a:buFont typeface="+mj-lt"/>
              <a:buAutoNum type="arabicPeriod"/>
            </a:pPr>
            <a:r>
              <a:rPr lang="ru-RU" sz="1600" dirty="0" smtClean="0"/>
              <a:t>Какие языковые средства в нём используются? Какой цели добивается автор, используя эти средства?</a:t>
            </a:r>
          </a:p>
          <a:p>
            <a:pPr marL="514350" indent="-514350">
              <a:buFont typeface="+mj-lt"/>
              <a:buAutoNum type="arabicPeriod"/>
            </a:pPr>
            <a:r>
              <a:rPr lang="ru-RU" sz="1600" dirty="0" smtClean="0"/>
              <a:t>С какой целью драматургом введён этот монолог?</a:t>
            </a:r>
            <a:endParaRPr lang="ru-RU" sz="1600" dirty="0"/>
          </a:p>
        </p:txBody>
      </p:sp>
    </p:spTree>
  </p:cSld>
  <p:clrMapOvr>
    <a:masterClrMapping/>
  </p:clrMapOvr>
  <p:transition>
    <p:diamond/>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838200" y="762000"/>
            <a:ext cx="7772400" cy="1362075"/>
          </a:xfrm>
        </p:spPr>
        <p:txBody>
          <a:bodyPr/>
          <a:lstStyle/>
          <a:p>
            <a:r>
              <a:rPr lang="ru-RU" dirty="0" smtClean="0"/>
              <a:t>Анализ сцены на балу</a:t>
            </a:r>
            <a:br>
              <a:rPr lang="ru-RU" dirty="0" smtClean="0"/>
            </a:br>
            <a:r>
              <a:rPr lang="ru-RU" dirty="0" smtClean="0"/>
              <a:t>Новые персонажи</a:t>
            </a:r>
            <a:br>
              <a:rPr lang="ru-RU" dirty="0" smtClean="0"/>
            </a:br>
            <a:r>
              <a:rPr lang="ru-RU" dirty="0" smtClean="0"/>
              <a:t>Анализ монологов действующих лиц</a:t>
            </a:r>
            <a:endParaRPr lang="ru-RU" dirty="0"/>
          </a:p>
        </p:txBody>
      </p:sp>
      <p:sp>
        <p:nvSpPr>
          <p:cNvPr id="5" name="Текст 4"/>
          <p:cNvSpPr>
            <a:spLocks noGrp="1"/>
          </p:cNvSpPr>
          <p:nvPr>
            <p:ph type="body" idx="1"/>
          </p:nvPr>
        </p:nvSpPr>
        <p:spPr/>
        <p:txBody>
          <a:bodyPr/>
          <a:lstStyle/>
          <a:p>
            <a:r>
              <a:rPr lang="ru-RU" dirty="0" smtClean="0"/>
              <a:t>Урок 5.</a:t>
            </a:r>
            <a:endParaRPr lang="ru-RU" dirty="0"/>
          </a:p>
        </p:txBody>
      </p:sp>
    </p:spTree>
  </p:cSld>
  <p:clrMapOvr>
    <a:masterClrMapping/>
  </p:clrMapOvr>
  <p:transition>
    <p:diamond/>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Беседа по эпизоду</a:t>
            </a:r>
            <a:endParaRPr lang="ru-RU" dirty="0"/>
          </a:p>
        </p:txBody>
      </p:sp>
      <p:sp>
        <p:nvSpPr>
          <p:cNvPr id="3" name="Содержимое 2"/>
          <p:cNvSpPr>
            <a:spLocks noGrp="1"/>
          </p:cNvSpPr>
          <p:nvPr>
            <p:ph idx="1"/>
          </p:nvPr>
        </p:nvSpPr>
        <p:spPr/>
        <p:txBody>
          <a:bodyPr/>
          <a:lstStyle/>
          <a:p>
            <a:r>
              <a:rPr lang="ru-RU" sz="2000" dirty="0" smtClean="0"/>
              <a:t>Что связывает Платона Михайловича </a:t>
            </a:r>
            <a:r>
              <a:rPr lang="ru-RU" sz="2000" dirty="0" err="1" smtClean="0"/>
              <a:t>Горича</a:t>
            </a:r>
            <a:r>
              <a:rPr lang="ru-RU" sz="2000" dirty="0" smtClean="0"/>
              <a:t> и Чацкого?</a:t>
            </a:r>
          </a:p>
          <a:p>
            <a:r>
              <a:rPr lang="ru-RU" sz="2000" dirty="0" smtClean="0"/>
              <a:t>Как женитьба изменила </a:t>
            </a:r>
            <a:r>
              <a:rPr lang="ru-RU" sz="2000" dirty="0" err="1" smtClean="0"/>
              <a:t>Горича</a:t>
            </a:r>
            <a:r>
              <a:rPr lang="ru-RU" sz="2000" dirty="0" smtClean="0"/>
              <a:t>?</a:t>
            </a:r>
          </a:p>
          <a:p>
            <a:r>
              <a:rPr lang="ru-RU" sz="2000" dirty="0" smtClean="0"/>
              <a:t>Что важно для князей </a:t>
            </a:r>
            <a:r>
              <a:rPr lang="ru-RU" sz="2000" dirty="0" err="1" smtClean="0"/>
              <a:t>Тугоуховских</a:t>
            </a:r>
            <a:r>
              <a:rPr lang="ru-RU" sz="2000" dirty="0" smtClean="0"/>
              <a:t> при подборе жениха дочерям?</a:t>
            </a:r>
          </a:p>
          <a:p>
            <a:r>
              <a:rPr lang="ru-RU" sz="2000" dirty="0" smtClean="0"/>
              <a:t>О чём «говорит» их фамилия?</a:t>
            </a:r>
          </a:p>
          <a:p>
            <a:r>
              <a:rPr lang="ru-RU" sz="2000" dirty="0" smtClean="0"/>
              <a:t>Графини </a:t>
            </a:r>
            <a:r>
              <a:rPr lang="ru-RU" sz="2000" dirty="0" err="1" smtClean="0"/>
              <a:t>Хрюмины</a:t>
            </a:r>
            <a:r>
              <a:rPr lang="ru-RU" sz="2000" dirty="0" smtClean="0"/>
              <a:t>, бабушка и внучка. Какие пороки обличает Грибоедов в их образах?</a:t>
            </a:r>
          </a:p>
          <a:p>
            <a:r>
              <a:rPr lang="ru-RU" sz="2000" dirty="0" smtClean="0"/>
              <a:t>Какую характеристику даёт </a:t>
            </a:r>
            <a:r>
              <a:rPr lang="ru-RU" sz="2000" dirty="0" err="1" smtClean="0"/>
              <a:t>Загорецкому</a:t>
            </a:r>
            <a:r>
              <a:rPr lang="ru-RU" sz="2000" dirty="0" smtClean="0"/>
              <a:t> Платон Михайлович?</a:t>
            </a:r>
          </a:p>
          <a:p>
            <a:r>
              <a:rPr lang="ru-RU" sz="2000" dirty="0" smtClean="0"/>
              <a:t>Какой нам представляется </a:t>
            </a:r>
            <a:r>
              <a:rPr lang="ru-RU" sz="2000" dirty="0" err="1" smtClean="0"/>
              <a:t>Хлёстова</a:t>
            </a:r>
            <a:r>
              <a:rPr lang="ru-RU" sz="2000" dirty="0" smtClean="0"/>
              <a:t>?</a:t>
            </a:r>
          </a:p>
          <a:p>
            <a:r>
              <a:rPr lang="ru-RU" sz="2000" dirty="0" smtClean="0"/>
              <a:t>Что объединяет </a:t>
            </a:r>
            <a:r>
              <a:rPr lang="ru-RU" sz="2000" dirty="0" err="1" smtClean="0"/>
              <a:t>Загорецкого</a:t>
            </a:r>
            <a:r>
              <a:rPr lang="ru-RU" sz="2000" dirty="0" smtClean="0"/>
              <a:t> и Молчалина?</a:t>
            </a:r>
            <a:endParaRPr lang="ru-RU" sz="2000" dirty="0"/>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slide(fromBottom)">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slide(fromBottom)">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slide(fromBottom)">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Монолог</a:t>
            </a:r>
            <a:endParaRPr lang="ru-RU" dirty="0"/>
          </a:p>
        </p:txBody>
      </p:sp>
      <p:sp>
        <p:nvSpPr>
          <p:cNvPr id="5" name="Содержимое 4"/>
          <p:cNvSpPr>
            <a:spLocks noGrp="1"/>
          </p:cNvSpPr>
          <p:nvPr>
            <p:ph sz="half" idx="1"/>
          </p:nvPr>
        </p:nvSpPr>
        <p:spPr/>
        <p:txBody>
          <a:bodyPr/>
          <a:lstStyle/>
          <a:p>
            <a:r>
              <a:rPr lang="ru-RU" sz="2000" dirty="0" smtClean="0"/>
              <a:t>Что такое монолог?</a:t>
            </a:r>
          </a:p>
          <a:p>
            <a:r>
              <a:rPr lang="ru-RU" sz="2000" dirty="0" smtClean="0"/>
              <a:t>Монолог – это речь одного лица</a:t>
            </a:r>
          </a:p>
          <a:p>
            <a:r>
              <a:rPr lang="ru-RU" sz="2000" dirty="0" smtClean="0"/>
              <a:t>С какой целью автор вводит в драматургическое произведение монолог?</a:t>
            </a:r>
          </a:p>
          <a:p>
            <a:r>
              <a:rPr lang="ru-RU" sz="2000" dirty="0" smtClean="0"/>
              <a:t>В нём герой обнаруживает взгляды, часто в нём проявляется авторская позиция</a:t>
            </a:r>
            <a:endParaRPr lang="ru-RU" sz="2000" dirty="0"/>
          </a:p>
        </p:txBody>
      </p:sp>
      <p:pic>
        <p:nvPicPr>
          <p:cNvPr id="7" name="Содержимое 6" descr="21 Александринский театр0001.bmp"/>
          <p:cNvPicPr>
            <a:picLocks noGrp="1" noChangeAspect="1"/>
          </p:cNvPicPr>
          <p:nvPr>
            <p:ph sz="half" idx="2"/>
          </p:nvPr>
        </p:nvPicPr>
        <p:blipFill>
          <a:blip r:embed="rId2" cstate="print"/>
          <a:stretch>
            <a:fillRect/>
          </a:stretch>
        </p:blipFill>
        <p:spPr>
          <a:xfrm>
            <a:off x="4648200" y="1371600"/>
            <a:ext cx="4038600" cy="2803565"/>
          </a:xfrm>
        </p:spPr>
      </p:pic>
      <p:sp>
        <p:nvSpPr>
          <p:cNvPr id="6" name="TextBox 5"/>
          <p:cNvSpPr txBox="1"/>
          <p:nvPr/>
        </p:nvSpPr>
        <p:spPr>
          <a:xfrm>
            <a:off x="4648200" y="4191000"/>
            <a:ext cx="4038600" cy="461665"/>
          </a:xfrm>
          <a:prstGeom prst="rect">
            <a:avLst/>
          </a:prstGeom>
          <a:noFill/>
        </p:spPr>
        <p:txBody>
          <a:bodyPr wrap="square" rtlCol="0">
            <a:spAutoFit/>
          </a:bodyPr>
          <a:lstStyle/>
          <a:p>
            <a:pPr algn="ctr"/>
            <a:r>
              <a:rPr lang="ru-RU" b="1" dirty="0" smtClean="0"/>
              <a:t>Александринский драматический театр в Петербурге</a:t>
            </a:r>
            <a:endParaRPr lang="ru-RU" b="1" dirty="0"/>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lide(fromBottom)">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slide(fromBottom)">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slide(fromBottom)">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slide(fromBottom)">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Монолог Фамусова. Действие 2 явление 1.</a:t>
            </a:r>
            <a:endParaRPr lang="ru-RU" dirty="0"/>
          </a:p>
        </p:txBody>
      </p:sp>
      <p:sp>
        <p:nvSpPr>
          <p:cNvPr id="5" name="Содержимое 4"/>
          <p:cNvSpPr>
            <a:spLocks noGrp="1"/>
          </p:cNvSpPr>
          <p:nvPr>
            <p:ph sz="half" idx="1"/>
          </p:nvPr>
        </p:nvSpPr>
        <p:spPr>
          <a:xfrm>
            <a:off x="457200" y="1600200"/>
            <a:ext cx="4572000" cy="4530725"/>
          </a:xfrm>
        </p:spPr>
        <p:txBody>
          <a:bodyPr/>
          <a:lstStyle/>
          <a:p>
            <a:r>
              <a:rPr lang="ru-RU" sz="2000" dirty="0" smtClean="0"/>
              <a:t>Какова тема монолога?</a:t>
            </a:r>
          </a:p>
          <a:p>
            <a:r>
              <a:rPr lang="ru-RU" sz="2000" dirty="0" smtClean="0"/>
              <a:t>Восстановите по этому монологу, как проводит время Фамусов</a:t>
            </a:r>
          </a:p>
          <a:p>
            <a:r>
              <a:rPr lang="ru-RU" sz="2000" dirty="0" smtClean="0"/>
              <a:t>Как вы понимаете фразу «С ключом, и сыну ключ сумел доставить»?</a:t>
            </a:r>
          </a:p>
          <a:p>
            <a:r>
              <a:rPr lang="ru-RU" sz="2000" dirty="0" smtClean="0"/>
              <a:t>Каковы идеалы Фамусова и его жизненные устремления?</a:t>
            </a:r>
          </a:p>
          <a:p>
            <a:r>
              <a:rPr lang="ru-RU" sz="2000" dirty="0" smtClean="0"/>
              <a:t>Какие черты героя проявились в этом монологе?</a:t>
            </a:r>
          </a:p>
          <a:p>
            <a:r>
              <a:rPr lang="ru-RU" sz="2000" dirty="0" smtClean="0"/>
              <a:t>Какую цель преследовал автор, включив монолог?</a:t>
            </a:r>
          </a:p>
          <a:p>
            <a:r>
              <a:rPr lang="ru-RU" sz="2000" dirty="0" smtClean="0"/>
              <a:t>Какое место занимает монолог в композиции пьесы?</a:t>
            </a:r>
            <a:endParaRPr lang="ru-RU" sz="2000" dirty="0"/>
          </a:p>
        </p:txBody>
      </p:sp>
      <p:pic>
        <p:nvPicPr>
          <p:cNvPr id="7" name="Содержимое 6" descr="Фамусов (2).jpg"/>
          <p:cNvPicPr>
            <a:picLocks noGrp="1" noChangeAspect="1"/>
          </p:cNvPicPr>
          <p:nvPr>
            <p:ph sz="half" idx="2"/>
          </p:nvPr>
        </p:nvPicPr>
        <p:blipFill>
          <a:blip r:embed="rId2" cstate="print"/>
          <a:stretch>
            <a:fillRect/>
          </a:stretch>
        </p:blipFill>
        <p:spPr>
          <a:xfrm>
            <a:off x="5311140" y="2036762"/>
            <a:ext cx="2712720" cy="3657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lide(fromBottom)">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slide(fromBottom)">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slide(fromBottom)">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slide(fromBottom)">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slide(fromBottom)">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slide(fromBottom)">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slide(fromBottom)">
                                      <p:cBhvr>
                                        <p:cTn id="37"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Монолог Чацкого. </a:t>
            </a:r>
            <a:br>
              <a:rPr lang="ru-RU" dirty="0" smtClean="0"/>
            </a:br>
            <a:r>
              <a:rPr lang="ru-RU" dirty="0" smtClean="0"/>
              <a:t>Действие 2 явление 2.</a:t>
            </a:r>
            <a:endParaRPr lang="ru-RU" dirty="0"/>
          </a:p>
        </p:txBody>
      </p:sp>
      <p:sp>
        <p:nvSpPr>
          <p:cNvPr id="4" name="Содержимое 3"/>
          <p:cNvSpPr>
            <a:spLocks noGrp="1"/>
          </p:cNvSpPr>
          <p:nvPr>
            <p:ph sz="half" idx="2"/>
          </p:nvPr>
        </p:nvSpPr>
        <p:spPr/>
        <p:txBody>
          <a:bodyPr/>
          <a:lstStyle/>
          <a:p>
            <a:r>
              <a:rPr lang="ru-RU" sz="2000" dirty="0" smtClean="0"/>
              <a:t>Результатом чего явился этот монолог Чацкого?</a:t>
            </a:r>
          </a:p>
          <a:p>
            <a:r>
              <a:rPr lang="ru-RU" sz="2000" dirty="0" smtClean="0"/>
              <a:t>Каков его пафос?</a:t>
            </a:r>
          </a:p>
          <a:p>
            <a:r>
              <a:rPr lang="ru-RU" sz="2000" dirty="0" smtClean="0"/>
              <a:t>Какова его тема?</a:t>
            </a:r>
          </a:p>
          <a:p>
            <a:r>
              <a:rPr lang="ru-RU" sz="2000" dirty="0" smtClean="0"/>
              <a:t>Какие взгляды здесь обнаруживает Чацкий?</a:t>
            </a:r>
          </a:p>
          <a:p>
            <a:r>
              <a:rPr lang="ru-RU" sz="2000" dirty="0" smtClean="0"/>
              <a:t>Какие пороки он обличает в этом монологе?</a:t>
            </a:r>
            <a:endParaRPr lang="ru-RU" sz="2000" dirty="0"/>
          </a:p>
        </p:txBody>
      </p:sp>
      <p:pic>
        <p:nvPicPr>
          <p:cNvPr id="7" name="Содержимое 6" descr="Фамусов и Чацкий (2).JPG"/>
          <p:cNvPicPr>
            <a:picLocks noGrp="1" noChangeAspect="1"/>
          </p:cNvPicPr>
          <p:nvPr>
            <p:ph sz="half" idx="1"/>
          </p:nvPr>
        </p:nvPicPr>
        <p:blipFill>
          <a:blip r:embed="rId2" cstate="print"/>
          <a:stretch>
            <a:fillRect/>
          </a:stretch>
        </p:blipFill>
        <p:spPr>
          <a:xfrm>
            <a:off x="848795" y="1600200"/>
            <a:ext cx="3255410" cy="45307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diamon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Образы-портреты, типы</a:t>
            </a:r>
            <a:endParaRPr lang="ru-RU" dirty="0"/>
          </a:p>
        </p:txBody>
      </p:sp>
      <p:sp>
        <p:nvSpPr>
          <p:cNvPr id="4" name="Содержимое 3"/>
          <p:cNvSpPr>
            <a:spLocks noGrp="1"/>
          </p:cNvSpPr>
          <p:nvPr>
            <p:ph sz="half" idx="1"/>
          </p:nvPr>
        </p:nvSpPr>
        <p:spPr>
          <a:xfrm>
            <a:off x="457200" y="1600200"/>
            <a:ext cx="4876800" cy="4530725"/>
          </a:xfrm>
        </p:spPr>
        <p:txBody>
          <a:bodyPr/>
          <a:lstStyle/>
          <a:p>
            <a:r>
              <a:rPr lang="ru-RU" sz="1800" dirty="0" smtClean="0"/>
              <a:t>Грибоедов указывает, что в «Горе от ума» «характеры портретны»: </a:t>
            </a:r>
            <a:r>
              <a:rPr lang="ru-RU" sz="1800" i="1" dirty="0" smtClean="0"/>
              <a:t>«И я, коли не имею таланта Мольера, то, по крайней мере, </a:t>
            </a:r>
            <a:r>
              <a:rPr lang="ru-RU" sz="1800" i="1" dirty="0" err="1" smtClean="0"/>
              <a:t>чистосердечнее</a:t>
            </a:r>
            <a:r>
              <a:rPr lang="ru-RU" sz="1800" i="1" dirty="0" smtClean="0"/>
              <a:t> его; портреты и только портреты входят в состав комедии и трагедии...»</a:t>
            </a:r>
            <a:r>
              <a:rPr lang="ru-RU" sz="1800" dirty="0" smtClean="0"/>
              <a:t>. Портреты становились типами. </a:t>
            </a:r>
          </a:p>
          <a:p>
            <a:r>
              <a:rPr lang="ru-RU" sz="1800" dirty="0" smtClean="0"/>
              <a:t>В портретах </a:t>
            </a:r>
            <a:r>
              <a:rPr lang="ru-RU" sz="1800" i="1" dirty="0" smtClean="0"/>
              <a:t>«есть черты, свойственные многим другим лицам, а иные всему роду человеческому настолько, насколько каждый человек похож на всех своих двуногих собратий. Карикатур ненавижу, в моей картине ни одной не найдешь»</a:t>
            </a:r>
            <a:r>
              <a:rPr lang="ru-RU" sz="1800" dirty="0" smtClean="0"/>
              <a:t>. </a:t>
            </a:r>
          </a:p>
          <a:p>
            <a:r>
              <a:rPr lang="ru-RU" sz="1800" dirty="0" smtClean="0"/>
              <a:t>История прототипов в русской литературе началась с «Горя от ума».</a:t>
            </a:r>
            <a:br>
              <a:rPr lang="ru-RU" sz="1800" dirty="0" smtClean="0"/>
            </a:br>
            <a:endParaRPr lang="ru-RU" sz="1800" dirty="0"/>
          </a:p>
        </p:txBody>
      </p:sp>
      <p:pic>
        <p:nvPicPr>
          <p:cNvPr id="6" name="Содержимое 4" descr="герои.jpg"/>
          <p:cNvPicPr>
            <a:picLocks noGrp="1" noChangeAspect="1"/>
          </p:cNvPicPr>
          <p:nvPr>
            <p:ph sz="half" idx="2"/>
          </p:nvPr>
        </p:nvPicPr>
        <p:blipFill>
          <a:blip r:embed="rId2" cstate="print"/>
          <a:stretch>
            <a:fillRect/>
          </a:stretch>
        </p:blipFill>
        <p:spPr>
          <a:xfrm>
            <a:off x="5562600" y="1371600"/>
            <a:ext cx="3004320" cy="43227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diamond/>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Монолог Репетилова</a:t>
            </a:r>
            <a:br>
              <a:rPr lang="ru-RU" dirty="0" smtClean="0"/>
            </a:br>
            <a:r>
              <a:rPr lang="ru-RU" dirty="0" smtClean="0"/>
              <a:t>Действие 4, явление 4</a:t>
            </a:r>
            <a:endParaRPr lang="ru-RU" dirty="0"/>
          </a:p>
        </p:txBody>
      </p:sp>
      <p:pic>
        <p:nvPicPr>
          <p:cNvPr id="5" name="Содержимое 4" descr="репетилов 2.jpg"/>
          <p:cNvPicPr>
            <a:picLocks noGrp="1" noChangeAspect="1"/>
          </p:cNvPicPr>
          <p:nvPr>
            <p:ph sz="half" idx="1"/>
          </p:nvPr>
        </p:nvPicPr>
        <p:blipFill>
          <a:blip r:embed="rId2" cstate="print"/>
          <a:stretch>
            <a:fillRect/>
          </a:stretch>
        </p:blipFill>
        <p:spPr>
          <a:xfrm>
            <a:off x="685800" y="1752600"/>
            <a:ext cx="3086101" cy="4114800"/>
          </a:xfrm>
        </p:spPr>
      </p:pic>
      <p:sp>
        <p:nvSpPr>
          <p:cNvPr id="4" name="Содержимое 3"/>
          <p:cNvSpPr>
            <a:spLocks noGrp="1"/>
          </p:cNvSpPr>
          <p:nvPr>
            <p:ph sz="half" idx="2"/>
          </p:nvPr>
        </p:nvSpPr>
        <p:spPr>
          <a:xfrm>
            <a:off x="4343400" y="1600200"/>
            <a:ext cx="4343400" cy="4530725"/>
          </a:xfrm>
        </p:spPr>
        <p:txBody>
          <a:bodyPr/>
          <a:lstStyle/>
          <a:p>
            <a:r>
              <a:rPr lang="ru-RU" sz="2000" dirty="0" smtClean="0"/>
              <a:t>Каких </a:t>
            </a:r>
            <a:r>
              <a:rPr lang="ru-RU" sz="2000" dirty="0" err="1" smtClean="0"/>
              <a:t>внесценических</a:t>
            </a:r>
            <a:r>
              <a:rPr lang="ru-RU" sz="2000" dirty="0" smtClean="0"/>
              <a:t> персонажей упоминает Репетилов?</a:t>
            </a:r>
          </a:p>
          <a:p>
            <a:r>
              <a:rPr lang="ru-RU" sz="2000" dirty="0" smtClean="0"/>
              <a:t>Каким образом Грибоедов достигает комичности монолога?</a:t>
            </a:r>
          </a:p>
          <a:p>
            <a:r>
              <a:rPr lang="ru-RU" sz="2000" dirty="0" smtClean="0"/>
              <a:t>Какие пороки высмеивает в этом монологе автор?</a:t>
            </a:r>
            <a:endParaRPr lang="ru-RU" sz="2000" dirty="0"/>
          </a:p>
        </p:txBody>
      </p:sp>
    </p:spTree>
  </p:cSld>
  <p:clrMapOvr>
    <a:masterClrMapping/>
  </p:clrMapOvr>
  <p:transition>
    <p:diamond/>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Монолог Чацкого. Кульминация.</a:t>
            </a:r>
            <a:endParaRPr lang="ru-RU" dirty="0"/>
          </a:p>
        </p:txBody>
      </p:sp>
      <p:pic>
        <p:nvPicPr>
          <p:cNvPr id="4" name="кульминация монолог про французика из Бордо.wmv">
            <a:hlinkClick r:id="" action="ppaction://media"/>
          </p:cNvPr>
          <p:cNvPicPr>
            <a:picLocks noGrp="1" noRot="1" noChangeAspect="1"/>
          </p:cNvPicPr>
          <p:nvPr>
            <p:ph sz="half" idx="1"/>
            <a:videoFile r:link="rId1"/>
          </p:nvPr>
        </p:nvPicPr>
        <p:blipFill>
          <a:blip r:embed="rId3" cstate="print"/>
          <a:stretch>
            <a:fillRect/>
          </a:stretch>
        </p:blipFill>
        <p:spPr>
          <a:xfrm>
            <a:off x="685800" y="1524000"/>
            <a:ext cx="3657600" cy="2743200"/>
          </a:xfrm>
          <a:prstGeom prst="rect">
            <a:avLst/>
          </a:prstGeom>
        </p:spPr>
      </p:pic>
      <p:sp>
        <p:nvSpPr>
          <p:cNvPr id="5" name="Содержимое 4"/>
          <p:cNvSpPr>
            <a:spLocks noGrp="1"/>
          </p:cNvSpPr>
          <p:nvPr>
            <p:ph sz="half" idx="2"/>
          </p:nvPr>
        </p:nvSpPr>
        <p:spPr/>
        <p:txBody>
          <a:bodyPr/>
          <a:lstStyle/>
          <a:p>
            <a:r>
              <a:rPr lang="ru-RU" sz="2000" dirty="0" smtClean="0"/>
              <a:t>Какова тема этого монолога?</a:t>
            </a:r>
          </a:p>
          <a:p>
            <a:r>
              <a:rPr lang="ru-RU" sz="2000" dirty="0" smtClean="0"/>
              <a:t>Каков его пафос?</a:t>
            </a:r>
          </a:p>
          <a:p>
            <a:r>
              <a:rPr lang="ru-RU" sz="2000" dirty="0" smtClean="0"/>
              <a:t>Найдите хлёсткие, экспрессивные слова и выражения, которые придают монологу остроту и обличительный пафос</a:t>
            </a:r>
          </a:p>
          <a:p>
            <a:r>
              <a:rPr lang="ru-RU" sz="2000" dirty="0" smtClean="0"/>
              <a:t>Какова его основная мысль?</a:t>
            </a:r>
          </a:p>
          <a:p>
            <a:r>
              <a:rPr lang="ru-RU" sz="2000" dirty="0" smtClean="0"/>
              <a:t>Как этот монолог связан с предыдущим действием?</a:t>
            </a:r>
          </a:p>
          <a:p>
            <a:r>
              <a:rPr lang="ru-RU" sz="2000" dirty="0" smtClean="0"/>
              <a:t>Какую роль он занимает в комедии?</a:t>
            </a:r>
          </a:p>
          <a:p>
            <a:pPr>
              <a:buNone/>
            </a:pPr>
            <a:endParaRPr lang="ru-RU" sz="2000" dirty="0"/>
          </a:p>
        </p:txBody>
      </p:sp>
    </p:spTree>
  </p:cSld>
  <p:clrMapOvr>
    <a:masterClrMapping/>
  </p:clrMapOvr>
  <p:transition>
    <p:diamond/>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100000">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5486400"/>
            <a:ext cx="8229600" cy="1139825"/>
          </a:xfrm>
        </p:spPr>
        <p:txBody>
          <a:bodyPr/>
          <a:lstStyle/>
          <a:p>
            <a:r>
              <a:rPr lang="ru-RU" dirty="0" smtClean="0"/>
              <a:t>Домашнее задание</a:t>
            </a:r>
            <a:endParaRPr lang="ru-RU" dirty="0"/>
          </a:p>
        </p:txBody>
      </p:sp>
      <p:sp>
        <p:nvSpPr>
          <p:cNvPr id="6" name="Содержимое 5"/>
          <p:cNvSpPr>
            <a:spLocks noGrp="1"/>
          </p:cNvSpPr>
          <p:nvPr>
            <p:ph idx="1"/>
          </p:nvPr>
        </p:nvSpPr>
        <p:spPr>
          <a:xfrm>
            <a:off x="533400" y="0"/>
            <a:ext cx="8229600" cy="4530725"/>
          </a:xfrm>
        </p:spPr>
        <p:txBody>
          <a:bodyPr/>
          <a:lstStyle/>
          <a:p>
            <a:pPr>
              <a:buNone/>
            </a:pPr>
            <a:r>
              <a:rPr lang="ru-RU" sz="2000" dirty="0" smtClean="0"/>
              <a:t>Конспект статьи Гончарова «</a:t>
            </a:r>
            <a:r>
              <a:rPr lang="ru-RU" sz="2000" dirty="0" err="1" smtClean="0"/>
              <a:t>Мильон</a:t>
            </a:r>
            <a:r>
              <a:rPr lang="ru-RU" sz="2000" dirty="0" smtClean="0"/>
              <a:t> терзаний»</a:t>
            </a:r>
          </a:p>
          <a:p>
            <a:pPr>
              <a:buNone/>
            </a:pPr>
            <a:endParaRPr lang="ru-RU" sz="2000" dirty="0"/>
          </a:p>
        </p:txBody>
      </p:sp>
      <p:graphicFrame>
        <p:nvGraphicFramePr>
          <p:cNvPr id="9" name="Таблица 8"/>
          <p:cNvGraphicFramePr>
            <a:graphicFrameLocks noGrp="1"/>
          </p:cNvGraphicFramePr>
          <p:nvPr/>
        </p:nvGraphicFramePr>
        <p:xfrm>
          <a:off x="228600" y="838200"/>
          <a:ext cx="8686800" cy="2595880"/>
        </p:xfrm>
        <a:graphic>
          <a:graphicData uri="http://schemas.openxmlformats.org/drawingml/2006/table">
            <a:tbl>
              <a:tblPr firstRow="1" bandRow="1">
                <a:tableStyleId>{5940675A-B579-460E-94D1-54222C63F5DA}</a:tableStyleId>
              </a:tblPr>
              <a:tblGrid>
                <a:gridCol w="4343400"/>
                <a:gridCol w="4343400"/>
              </a:tblGrid>
              <a:tr h="370840">
                <a:tc>
                  <a:txBody>
                    <a:bodyPr/>
                    <a:lstStyle/>
                    <a:p>
                      <a:r>
                        <a:rPr lang="ru-RU" dirty="0" smtClean="0"/>
                        <a:t>Вопросы</a:t>
                      </a:r>
                      <a:endParaRPr lang="ru-RU" dirty="0"/>
                    </a:p>
                  </a:txBody>
                  <a:tcPr/>
                </a:tc>
                <a:tc>
                  <a:txBody>
                    <a:bodyPr/>
                    <a:lstStyle/>
                    <a:p>
                      <a:r>
                        <a:rPr lang="ru-RU" dirty="0" smtClean="0"/>
                        <a:t>Цитаты</a:t>
                      </a:r>
                      <a:endParaRPr lang="ru-RU" dirty="0"/>
                    </a:p>
                  </a:txBody>
                  <a:tcPr/>
                </a:tc>
              </a:tr>
              <a:tr h="370840">
                <a:tc>
                  <a:txBody>
                    <a:bodyPr/>
                    <a:lstStyle/>
                    <a:p>
                      <a:r>
                        <a:rPr lang="ru-RU" dirty="0" smtClean="0"/>
                        <a:t>1. О конфликте комедии</a:t>
                      </a:r>
                      <a:endParaRPr lang="ru-RU" dirty="0"/>
                    </a:p>
                  </a:txBody>
                  <a:tcPr/>
                </a:tc>
                <a:tc>
                  <a:txBody>
                    <a:bodyPr/>
                    <a:lstStyle/>
                    <a:p>
                      <a:endParaRPr lang="ru-RU" dirty="0"/>
                    </a:p>
                  </a:txBody>
                  <a:tcPr/>
                </a:tc>
              </a:tr>
              <a:tr h="370840">
                <a:tc>
                  <a:txBody>
                    <a:bodyPr/>
                    <a:lstStyle/>
                    <a:p>
                      <a:r>
                        <a:rPr lang="ru-RU" dirty="0" smtClean="0"/>
                        <a:t>2. О Чацком</a:t>
                      </a:r>
                      <a:endParaRPr lang="ru-RU" dirty="0"/>
                    </a:p>
                  </a:txBody>
                  <a:tcPr/>
                </a:tc>
                <a:tc>
                  <a:txBody>
                    <a:bodyPr/>
                    <a:lstStyle/>
                    <a:p>
                      <a:endParaRPr lang="ru-RU" dirty="0"/>
                    </a:p>
                  </a:txBody>
                  <a:tcPr/>
                </a:tc>
              </a:tr>
              <a:tr h="370840">
                <a:tc>
                  <a:txBody>
                    <a:bodyPr/>
                    <a:lstStyle/>
                    <a:p>
                      <a:r>
                        <a:rPr lang="ru-RU" dirty="0" smtClean="0"/>
                        <a:t>3. О Софье</a:t>
                      </a:r>
                      <a:endParaRPr lang="ru-RU" dirty="0"/>
                    </a:p>
                  </a:txBody>
                  <a:tcPr/>
                </a:tc>
                <a:tc>
                  <a:txBody>
                    <a:bodyPr/>
                    <a:lstStyle/>
                    <a:p>
                      <a:endParaRPr lang="ru-RU" dirty="0"/>
                    </a:p>
                  </a:txBody>
                  <a:tcPr/>
                </a:tc>
              </a:tr>
              <a:tr h="370840">
                <a:tc>
                  <a:txBody>
                    <a:bodyPr/>
                    <a:lstStyle/>
                    <a:p>
                      <a:r>
                        <a:rPr lang="ru-RU" dirty="0" smtClean="0"/>
                        <a:t>4. О Молчалине</a:t>
                      </a:r>
                      <a:endParaRPr lang="ru-RU" dirty="0"/>
                    </a:p>
                  </a:txBody>
                  <a:tcPr/>
                </a:tc>
                <a:tc>
                  <a:txBody>
                    <a:bodyPr/>
                    <a:lstStyle/>
                    <a:p>
                      <a:endParaRPr lang="ru-RU" dirty="0"/>
                    </a:p>
                  </a:txBody>
                  <a:tcPr/>
                </a:tc>
              </a:tr>
              <a:tr h="370840">
                <a:tc>
                  <a:txBody>
                    <a:bodyPr/>
                    <a:lstStyle/>
                    <a:p>
                      <a:r>
                        <a:rPr lang="ru-RU" dirty="0" smtClean="0"/>
                        <a:t>5. О новаторстве комедии</a:t>
                      </a:r>
                      <a:endParaRPr lang="ru-RU" dirty="0"/>
                    </a:p>
                  </a:txBody>
                  <a:tcPr/>
                </a:tc>
                <a:tc>
                  <a:txBody>
                    <a:bodyPr/>
                    <a:lstStyle/>
                    <a:p>
                      <a:endParaRPr lang="ru-RU" dirty="0"/>
                    </a:p>
                  </a:txBody>
                  <a:tcPr/>
                </a:tc>
              </a:tr>
              <a:tr h="370840">
                <a:tc>
                  <a:txBody>
                    <a:bodyPr/>
                    <a:lstStyle/>
                    <a:p>
                      <a:r>
                        <a:rPr lang="ru-RU" dirty="0" smtClean="0"/>
                        <a:t>6. О языке комедии</a:t>
                      </a:r>
                      <a:endParaRPr lang="ru-RU" dirty="0"/>
                    </a:p>
                  </a:txBody>
                  <a:tcPr/>
                </a:tc>
                <a:tc>
                  <a:txBody>
                    <a:bodyPr/>
                    <a:lstStyle/>
                    <a:p>
                      <a:endParaRPr lang="ru-RU" dirty="0"/>
                    </a:p>
                  </a:txBody>
                  <a:tcPr/>
                </a:tc>
              </a:tr>
            </a:tbl>
          </a:graphicData>
        </a:graphic>
      </p:graphicFrame>
    </p:spTree>
  </p:cSld>
  <p:clrMapOvr>
    <a:masterClrMapping/>
  </p:clrMapOvr>
  <p:transition>
    <p:diamond/>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838200" y="762000"/>
            <a:ext cx="7772400" cy="1362075"/>
          </a:xfrm>
        </p:spPr>
        <p:txBody>
          <a:bodyPr/>
          <a:lstStyle/>
          <a:p>
            <a:r>
              <a:rPr lang="ru-RU" dirty="0" smtClean="0"/>
              <a:t>«</a:t>
            </a:r>
            <a:r>
              <a:rPr lang="ru-RU" dirty="0" err="1" smtClean="0"/>
              <a:t>Мильон</a:t>
            </a:r>
            <a:r>
              <a:rPr lang="ru-RU" dirty="0" smtClean="0"/>
              <a:t> терзаний» Чацкого</a:t>
            </a:r>
            <a:endParaRPr lang="ru-RU" dirty="0"/>
          </a:p>
        </p:txBody>
      </p:sp>
      <p:sp>
        <p:nvSpPr>
          <p:cNvPr id="5" name="Текст 4"/>
          <p:cNvSpPr>
            <a:spLocks noGrp="1"/>
          </p:cNvSpPr>
          <p:nvPr>
            <p:ph type="body" idx="1"/>
          </p:nvPr>
        </p:nvSpPr>
        <p:spPr/>
        <p:txBody>
          <a:bodyPr/>
          <a:lstStyle/>
          <a:p>
            <a:r>
              <a:rPr lang="ru-RU" dirty="0" smtClean="0"/>
              <a:t>Урок 7.</a:t>
            </a:r>
            <a:endParaRPr lang="ru-RU" dirty="0"/>
          </a:p>
        </p:txBody>
      </p:sp>
    </p:spTree>
  </p:cSld>
  <p:clrMapOvr>
    <a:masterClrMapping/>
  </p:clrMapOvr>
  <p:transition>
    <p:diamond/>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4572000"/>
            <a:ext cx="8229600" cy="1139825"/>
          </a:xfrm>
        </p:spPr>
        <p:txBody>
          <a:bodyPr/>
          <a:lstStyle/>
          <a:p>
            <a:r>
              <a:rPr lang="ru-RU" dirty="0" smtClean="0"/>
              <a:t>Развязка любовного конфликта</a:t>
            </a:r>
            <a:endParaRPr lang="ru-RU" dirty="0"/>
          </a:p>
        </p:txBody>
      </p:sp>
      <p:sp>
        <p:nvSpPr>
          <p:cNvPr id="4" name="Содержимое 3"/>
          <p:cNvSpPr>
            <a:spLocks noGrp="1"/>
          </p:cNvSpPr>
          <p:nvPr>
            <p:ph sz="half" idx="2"/>
          </p:nvPr>
        </p:nvSpPr>
        <p:spPr>
          <a:xfrm>
            <a:off x="152400" y="0"/>
            <a:ext cx="4876800" cy="5562600"/>
          </a:xfrm>
        </p:spPr>
        <p:txBody>
          <a:bodyPr/>
          <a:lstStyle/>
          <a:p>
            <a:r>
              <a:rPr lang="ru-RU" sz="2000" dirty="0" smtClean="0"/>
              <a:t>В чём комизм и трагизм этой сцены?</a:t>
            </a:r>
          </a:p>
          <a:p>
            <a:r>
              <a:rPr lang="ru-RU" sz="2000" dirty="0" smtClean="0"/>
              <a:t>В чём здесь Грибоедов отходит от канонов классицизма?</a:t>
            </a:r>
          </a:p>
          <a:p>
            <a:r>
              <a:rPr lang="ru-RU" sz="2000" dirty="0" smtClean="0"/>
              <a:t>Какие качества в этой сцене обнаруживает Молчалин?</a:t>
            </a:r>
          </a:p>
          <a:p>
            <a:r>
              <a:rPr lang="ru-RU" sz="2000" dirty="0" smtClean="0"/>
              <a:t>Почему Молчалин не любит Софью?</a:t>
            </a:r>
          </a:p>
          <a:p>
            <a:r>
              <a:rPr lang="ru-RU" sz="2000" dirty="0" smtClean="0"/>
              <a:t>Какие заветы он получил от отца?</a:t>
            </a:r>
          </a:p>
          <a:p>
            <a:r>
              <a:rPr lang="ru-RU" sz="2000" dirty="0" smtClean="0"/>
              <a:t>Какие качества в этой сцене проявляет Софья?</a:t>
            </a:r>
          </a:p>
          <a:p>
            <a:r>
              <a:rPr lang="ru-RU" sz="2000" dirty="0" smtClean="0"/>
              <a:t>Как вы понимаете фразу Чацкого «Молчалины блаженствую на свете?</a:t>
            </a:r>
            <a:endParaRPr lang="ru-RU" sz="2000" dirty="0"/>
          </a:p>
        </p:txBody>
      </p:sp>
      <p:pic>
        <p:nvPicPr>
          <p:cNvPr id="10" name="развязка любовного конфликта.wmv">
            <a:hlinkClick r:id="" action="ppaction://media"/>
          </p:cNvPr>
          <p:cNvPicPr>
            <a:picLocks noRot="1" noChangeAspect="1"/>
          </p:cNvPicPr>
          <p:nvPr>
            <a:videoFile r:link="rId1"/>
          </p:nvPr>
        </p:nvPicPr>
        <p:blipFill>
          <a:blip r:embed="rId3" cstate="print"/>
          <a:stretch>
            <a:fillRect/>
          </a:stretch>
        </p:blipFill>
        <p:spPr>
          <a:xfrm>
            <a:off x="5257800" y="228600"/>
            <a:ext cx="3657600" cy="2743200"/>
          </a:xfrm>
          <a:prstGeom prst="rect">
            <a:avLst/>
          </a:prstGeom>
        </p:spPr>
      </p:pic>
    </p:spTree>
  </p:cSld>
  <p:clrMapOvr>
    <a:masterClrMapping/>
  </p:clrMapOvr>
  <p:transition>
    <p:diamond/>
  </p:transition>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0"/>
                                        </p:tgtEl>
                                      </p:cBhvr>
                                    </p:cmd>
                                  </p:childTnLst>
                                </p:cTn>
                              </p:par>
                            </p:childTnLst>
                          </p:cTn>
                        </p:par>
                      </p:childTnLst>
                    </p:cTn>
                  </p:par>
                </p:childTnLst>
              </p:cTn>
              <p:nextCondLst>
                <p:cond evt="onClick" delay="0">
                  <p:tgtEl>
                    <p:spTgt spid="10"/>
                  </p:tgtEl>
                </p:cond>
              </p:nextCondLst>
            </p:seq>
            <p:video>
              <p:cMediaNode vol="100000">
                <p:cTn id="7" fill="hold" display="0">
                  <p:stCondLst>
                    <p:cond delay="indefinite"/>
                  </p:stCondLst>
                  <p:endCondLst>
                    <p:cond evt="onNext" delay="0">
                      <p:tgtEl>
                        <p:sldTgt/>
                      </p:tgtEl>
                    </p:cond>
                    <p:cond evt="onPrev" delay="0">
                      <p:tgtEl>
                        <p:sldTgt/>
                      </p:tgtEl>
                    </p:cond>
                  </p:endCondLst>
                </p:cTn>
                <p:tgtEl>
                  <p:spTgt spid="10"/>
                </p:tgtEl>
              </p:cMediaNode>
            </p:video>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5410200"/>
            <a:ext cx="8229600" cy="1139825"/>
          </a:xfrm>
        </p:spPr>
        <p:txBody>
          <a:bodyPr/>
          <a:lstStyle/>
          <a:p>
            <a:r>
              <a:rPr lang="ru-RU" dirty="0" smtClean="0"/>
              <a:t>Развязка обоих конфликтов</a:t>
            </a:r>
            <a:endParaRPr lang="ru-RU" dirty="0"/>
          </a:p>
        </p:txBody>
      </p:sp>
      <p:sp>
        <p:nvSpPr>
          <p:cNvPr id="4" name="Содержимое 3"/>
          <p:cNvSpPr>
            <a:spLocks noGrp="1"/>
          </p:cNvSpPr>
          <p:nvPr>
            <p:ph sz="half" idx="2"/>
          </p:nvPr>
        </p:nvSpPr>
        <p:spPr>
          <a:xfrm>
            <a:off x="0" y="0"/>
            <a:ext cx="4038600" cy="4530725"/>
          </a:xfrm>
        </p:spPr>
        <p:txBody>
          <a:bodyPr/>
          <a:lstStyle/>
          <a:p>
            <a:r>
              <a:rPr lang="ru-RU" sz="2000" dirty="0" smtClean="0"/>
              <a:t>Что в этой сцене узнаёт  Чацкий?</a:t>
            </a:r>
          </a:p>
          <a:p>
            <a:r>
              <a:rPr lang="ru-RU" sz="2000" dirty="0" smtClean="0"/>
              <a:t>Проанализируйте последний монолог Чацкого. На что у него открываются глаза?</a:t>
            </a:r>
          </a:p>
          <a:p>
            <a:r>
              <a:rPr lang="ru-RU" sz="2000" dirty="0" smtClean="0"/>
              <a:t>Справедливо ли он обвиняет Софью?</a:t>
            </a:r>
          </a:p>
          <a:p>
            <a:r>
              <a:rPr lang="ru-RU" sz="2000" dirty="0" smtClean="0"/>
              <a:t>Чем он возмущён, каким качеством Софьи?</a:t>
            </a:r>
          </a:p>
          <a:p>
            <a:r>
              <a:rPr lang="ru-RU" sz="2000" dirty="0" smtClean="0"/>
              <a:t>Как вы думаете, простит ли Софья Молчалина?</a:t>
            </a:r>
          </a:p>
          <a:p>
            <a:r>
              <a:rPr lang="ru-RU" sz="2000" dirty="0" smtClean="0"/>
              <a:t>В чём «</a:t>
            </a:r>
            <a:r>
              <a:rPr lang="ru-RU" sz="2000" dirty="0" err="1" smtClean="0"/>
              <a:t>мильон</a:t>
            </a:r>
            <a:r>
              <a:rPr lang="ru-RU" sz="2000" dirty="0" smtClean="0"/>
              <a:t> терзаний» Чацкого?</a:t>
            </a:r>
          </a:p>
          <a:p>
            <a:r>
              <a:rPr lang="ru-RU" sz="2000" dirty="0" smtClean="0"/>
              <a:t>Каков пафос (чувство) его монолога?</a:t>
            </a:r>
            <a:endParaRPr lang="ru-RU" sz="2000" dirty="0"/>
          </a:p>
        </p:txBody>
      </p:sp>
      <p:pic>
        <p:nvPicPr>
          <p:cNvPr id="9" name="последний монолог Чацкого.wmv">
            <a:hlinkClick r:id="" action="ppaction://media"/>
          </p:cNvPr>
          <p:cNvPicPr>
            <a:picLocks noGrp="1" noRot="1" noChangeAspect="1"/>
          </p:cNvPicPr>
          <p:nvPr>
            <p:ph sz="half" idx="1"/>
            <a:videoFile r:link="rId1"/>
          </p:nvPr>
        </p:nvPicPr>
        <p:blipFill>
          <a:blip r:embed="rId3" cstate="print"/>
          <a:stretch>
            <a:fillRect/>
          </a:stretch>
        </p:blipFill>
        <p:spPr>
          <a:xfrm>
            <a:off x="4038600" y="228600"/>
            <a:ext cx="4876800" cy="3657600"/>
          </a:xfrm>
          <a:prstGeom prst="rect">
            <a:avLst/>
          </a:prstGeom>
        </p:spPr>
      </p:pic>
    </p:spTree>
  </p:cSld>
  <p:clrMapOvr>
    <a:masterClrMapping/>
  </p:clrMapOvr>
  <p:transition>
    <p:diamond/>
  </p:transition>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9"/>
                                        </p:tgtEl>
                                      </p:cBhvr>
                                    </p:cmd>
                                  </p:childTnLst>
                                </p:cTn>
                              </p:par>
                            </p:childTnLst>
                          </p:cTn>
                        </p:par>
                      </p:childTnLst>
                    </p:cTn>
                  </p:par>
                </p:childTnLst>
              </p:cTn>
              <p:nextCondLst>
                <p:cond evt="onClick" delay="0">
                  <p:tgtEl>
                    <p:spTgt spid="9"/>
                  </p:tgtEl>
                </p:cond>
              </p:nextCondLst>
            </p:seq>
            <p:video>
              <p:cMediaNode vol="100000">
                <p:cTn id="7" fill="hold" display="0">
                  <p:stCondLst>
                    <p:cond delay="indefinite"/>
                  </p:stCondLst>
                  <p:endCondLst>
                    <p:cond evt="onNext" delay="0">
                      <p:tgtEl>
                        <p:sldTgt/>
                      </p:tgtEl>
                    </p:cond>
                    <p:cond evt="onPrev" delay="0">
                      <p:tgtEl>
                        <p:sldTgt/>
                      </p:tgtEl>
                    </p:cond>
                  </p:endCondLst>
                </p:cTn>
                <p:tgtEl>
                  <p:spTgt spid="9"/>
                </p:tgtEl>
              </p:cMediaNode>
            </p:video>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t>Домашнее задание</a:t>
            </a:r>
            <a:endParaRPr lang="ru-RU" dirty="0"/>
          </a:p>
        </p:txBody>
      </p:sp>
      <p:sp>
        <p:nvSpPr>
          <p:cNvPr id="6" name="Содержимое 5"/>
          <p:cNvSpPr>
            <a:spLocks noGrp="1"/>
          </p:cNvSpPr>
          <p:nvPr>
            <p:ph idx="1"/>
          </p:nvPr>
        </p:nvSpPr>
        <p:spPr/>
        <p:txBody>
          <a:bodyPr/>
          <a:lstStyle/>
          <a:p>
            <a:r>
              <a:rPr lang="ru-RU" sz="2800" dirty="0" smtClean="0"/>
              <a:t>Выучить цитаты из таблицы «век нынешний» и «век минувший»</a:t>
            </a:r>
          </a:p>
          <a:p>
            <a:r>
              <a:rPr lang="ru-RU" sz="2800" dirty="0" smtClean="0"/>
              <a:t>Найти и записать высказывания Пушкина о Чацком</a:t>
            </a:r>
          </a:p>
          <a:p>
            <a:r>
              <a:rPr lang="ru-RU" sz="2800" dirty="0" smtClean="0"/>
              <a:t>Подготовиться к диспуту «Умён ли Чацкий». Выписать в две колонки доказательства ума </a:t>
            </a:r>
            <a:r>
              <a:rPr lang="ru-RU" sz="2800" smtClean="0"/>
              <a:t>и отсутствия </a:t>
            </a:r>
            <a:r>
              <a:rPr lang="ru-RU" sz="2800" dirty="0" smtClean="0"/>
              <a:t>ума Чацкого</a:t>
            </a:r>
            <a:endParaRPr lang="ru-RU" sz="2800" dirty="0"/>
          </a:p>
        </p:txBody>
      </p:sp>
    </p:spTree>
  </p:cSld>
  <p:clrMapOvr>
    <a:masterClrMapping/>
  </p:clrMapOvr>
  <p:transition>
    <p:diamon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Прототипы</a:t>
            </a:r>
            <a:endParaRPr lang="ru-RU" dirty="0"/>
          </a:p>
        </p:txBody>
      </p:sp>
      <p:sp>
        <p:nvSpPr>
          <p:cNvPr id="3" name="Содержимое 2"/>
          <p:cNvSpPr>
            <a:spLocks noGrp="1"/>
          </p:cNvSpPr>
          <p:nvPr>
            <p:ph sz="half" idx="1"/>
          </p:nvPr>
        </p:nvSpPr>
        <p:spPr/>
        <p:txBody>
          <a:bodyPr/>
          <a:lstStyle/>
          <a:p>
            <a:r>
              <a:rPr lang="ru-RU" sz="2000" dirty="0" smtClean="0"/>
              <a:t>в художественных образах поэта не было простого копирования с определенных лиц, хотя яркая типичность его героев невольно вызывала в современниках догадки об их оригиналах. </a:t>
            </a:r>
            <a:endParaRPr lang="ru-RU" sz="2000" dirty="0"/>
          </a:p>
        </p:txBody>
      </p:sp>
      <p:sp>
        <p:nvSpPr>
          <p:cNvPr id="4" name="Содержимое 3"/>
          <p:cNvSpPr>
            <a:spLocks noGrp="1"/>
          </p:cNvSpPr>
          <p:nvPr>
            <p:ph sz="half" idx="2"/>
          </p:nvPr>
        </p:nvSpPr>
        <p:spPr>
          <a:xfrm>
            <a:off x="304800" y="4114800"/>
            <a:ext cx="8610600" cy="2590800"/>
          </a:xfrm>
        </p:spPr>
        <p:txBody>
          <a:bodyPr/>
          <a:lstStyle/>
          <a:p>
            <a:r>
              <a:rPr lang="ru-RU" sz="1800" dirty="0" smtClean="0"/>
              <a:t>«...Грибоедов писал "Горе от ума" почти при мне, но крайней мере мне первому читал каждое отдельное явление непосредственно после того, как оно было написано, знаю, что поэт никогда не был намерен писать подобные портреты: его прекрасная душа была выше таких мелочей» (Кюхельбекер) </a:t>
            </a:r>
            <a:endParaRPr lang="ru-RU" sz="1800" dirty="0"/>
          </a:p>
        </p:txBody>
      </p:sp>
      <p:pic>
        <p:nvPicPr>
          <p:cNvPr id="5" name="Рисунок 4" descr="Кюхельбекер.jpg"/>
          <p:cNvPicPr>
            <a:picLocks noChangeAspect="1"/>
          </p:cNvPicPr>
          <p:nvPr/>
        </p:nvPicPr>
        <p:blipFill>
          <a:blip r:embed="rId2" cstate="print"/>
          <a:stretch>
            <a:fillRect/>
          </a:stretch>
        </p:blipFill>
        <p:spPr>
          <a:xfrm>
            <a:off x="6324600" y="228600"/>
            <a:ext cx="2401824" cy="3657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Фамусов</a:t>
            </a:r>
            <a:endParaRPr lang="ru-RU" dirty="0"/>
          </a:p>
        </p:txBody>
      </p:sp>
      <p:sp>
        <p:nvSpPr>
          <p:cNvPr id="3" name="Содержимое 2"/>
          <p:cNvSpPr>
            <a:spLocks noGrp="1"/>
          </p:cNvSpPr>
          <p:nvPr>
            <p:ph sz="half" idx="1"/>
          </p:nvPr>
        </p:nvSpPr>
        <p:spPr>
          <a:xfrm>
            <a:off x="457200" y="1219200"/>
            <a:ext cx="5562600" cy="4530725"/>
          </a:xfrm>
        </p:spPr>
        <p:txBody>
          <a:bodyPr/>
          <a:lstStyle/>
          <a:p>
            <a:r>
              <a:rPr lang="ru-RU" sz="1800" dirty="0" smtClean="0"/>
              <a:t>Прототипом </a:t>
            </a:r>
            <a:r>
              <a:rPr lang="ru-RU" sz="1800" i="1" dirty="0" smtClean="0"/>
              <a:t>Фамусова</a:t>
            </a:r>
            <a:r>
              <a:rPr lang="ru-RU" sz="1800" dirty="0" smtClean="0"/>
              <a:t> (от лат.: </a:t>
            </a:r>
            <a:r>
              <a:rPr lang="ru-RU" sz="1800" dirty="0" err="1" smtClean="0"/>
              <a:t>fama</a:t>
            </a:r>
            <a:r>
              <a:rPr lang="ru-RU" sz="1800" dirty="0" smtClean="0"/>
              <a:t> — молва) называли дядю </a:t>
            </a:r>
            <a:r>
              <a:rPr lang="ru-RU" sz="1800" dirty="0" err="1" smtClean="0"/>
              <a:t>Грибоедова</a:t>
            </a:r>
            <a:r>
              <a:rPr lang="ru-RU" sz="1800" dirty="0" smtClean="0"/>
              <a:t>, </a:t>
            </a:r>
            <a:r>
              <a:rPr lang="ru-RU" sz="1800" dirty="0" smtClean="0">
                <a:hlinkClick r:id="rId2"/>
              </a:rPr>
              <a:t>Алексея Федоровича</a:t>
            </a:r>
            <a:r>
              <a:rPr lang="ru-RU" sz="1800" dirty="0" smtClean="0"/>
              <a:t>. </a:t>
            </a:r>
          </a:p>
          <a:p>
            <a:r>
              <a:rPr lang="ru-RU" sz="1800" dirty="0" smtClean="0"/>
              <a:t>«Дядя мой принадлежит к той эпохе. Он как лев дрался с турками при </a:t>
            </a:r>
            <a:r>
              <a:rPr lang="ru-RU" sz="1800" dirty="0" smtClean="0">
                <a:hlinkClick r:id="rId2"/>
              </a:rPr>
              <a:t>Суворове</a:t>
            </a:r>
            <a:r>
              <a:rPr lang="ru-RU" sz="1800" dirty="0" smtClean="0"/>
              <a:t>, потом пресмыкался в передних всех случайных людей в Петербурге, в отставке жил сплетнями. Образец его нравоучений: "</a:t>
            </a:r>
            <a:r>
              <a:rPr lang="ru-RU" sz="1800" i="1" dirty="0" smtClean="0"/>
              <a:t>я</a:t>
            </a:r>
            <a:r>
              <a:rPr lang="ru-RU" sz="1800" dirty="0" smtClean="0"/>
              <a:t>, брат!"».</a:t>
            </a:r>
          </a:p>
          <a:p>
            <a:r>
              <a:rPr lang="ru-RU" sz="1800" dirty="0" smtClean="0">
                <a:hlinkClick r:id="rId2"/>
              </a:rPr>
              <a:t>А. Ф. </a:t>
            </a:r>
            <a:r>
              <a:rPr lang="ru-RU" sz="1800" dirty="0" err="1" smtClean="0">
                <a:hlinkClick r:id="rId2"/>
              </a:rPr>
              <a:t>Грибоедова</a:t>
            </a:r>
            <a:r>
              <a:rPr lang="ru-RU" sz="1800" dirty="0" smtClean="0"/>
              <a:t> же напоминают слова Чацкого: «Не тот ли, вы к кому меня еще с пелен, для замыслов каких-то непонятных, </a:t>
            </a:r>
            <a:r>
              <a:rPr lang="ru-RU" sz="1800" dirty="0" err="1" smtClean="0"/>
              <a:t>дитей</a:t>
            </a:r>
            <a:r>
              <a:rPr lang="ru-RU" sz="1800" dirty="0" smtClean="0"/>
              <a:t> возили на поклон». Сохранился рассказ </a:t>
            </a:r>
            <a:r>
              <a:rPr lang="ru-RU" sz="1800" dirty="0" smtClean="0">
                <a:hlinkClick r:id="rId2"/>
              </a:rPr>
              <a:t>С. Н. Бегичева</a:t>
            </a:r>
            <a:r>
              <a:rPr lang="ru-RU" sz="1800" dirty="0" smtClean="0"/>
              <a:t>, что именно так поступал с </a:t>
            </a:r>
            <a:r>
              <a:rPr lang="ru-RU" sz="1800" dirty="0" err="1" smtClean="0"/>
              <a:t>юношей-Грибоедовым</a:t>
            </a:r>
            <a:r>
              <a:rPr lang="ru-RU" sz="1800" dirty="0" smtClean="0"/>
              <a:t> его дядя. Широкое гостеприимство Фамусова также напоминает </a:t>
            </a:r>
            <a:r>
              <a:rPr lang="ru-RU" sz="1800" dirty="0" err="1" smtClean="0"/>
              <a:t>Грибоедова-дядю</a:t>
            </a:r>
            <a:endParaRPr lang="ru-RU" sz="1800" dirty="0"/>
          </a:p>
        </p:txBody>
      </p:sp>
      <p:pic>
        <p:nvPicPr>
          <p:cNvPr id="5" name="Содержимое 4" descr="Фамусов (2).jpg"/>
          <p:cNvPicPr>
            <a:picLocks noGrp="1" noChangeAspect="1"/>
          </p:cNvPicPr>
          <p:nvPr>
            <p:ph sz="half" idx="2"/>
          </p:nvPr>
        </p:nvPicPr>
        <p:blipFill>
          <a:blip r:embed="rId3" cstate="print"/>
          <a:stretch>
            <a:fillRect/>
          </a:stretch>
        </p:blipFill>
        <p:spPr>
          <a:xfrm>
            <a:off x="6096000" y="228600"/>
            <a:ext cx="2712720" cy="3657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diamon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Софья</a:t>
            </a:r>
            <a:endParaRPr lang="ru-RU" dirty="0"/>
          </a:p>
        </p:txBody>
      </p:sp>
      <p:pic>
        <p:nvPicPr>
          <p:cNvPr id="5" name="Содержимое 4" descr="Софья (3).jpg"/>
          <p:cNvPicPr>
            <a:picLocks noGrp="1" noChangeAspect="1"/>
          </p:cNvPicPr>
          <p:nvPr>
            <p:ph sz="half" idx="1"/>
          </p:nvPr>
        </p:nvPicPr>
        <p:blipFill>
          <a:blip r:embed="rId2" cstate="print"/>
          <a:stretch>
            <a:fillRect/>
          </a:stretch>
        </p:blipFill>
        <p:spPr>
          <a:xfrm>
            <a:off x="381000" y="1600200"/>
            <a:ext cx="2633472" cy="3657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4" name="Содержимое 3"/>
          <p:cNvSpPr>
            <a:spLocks noGrp="1"/>
          </p:cNvSpPr>
          <p:nvPr>
            <p:ph sz="half" idx="2"/>
          </p:nvPr>
        </p:nvSpPr>
        <p:spPr>
          <a:xfrm>
            <a:off x="2971800" y="1600200"/>
            <a:ext cx="5715000" cy="4530725"/>
          </a:xfrm>
        </p:spPr>
        <p:txBody>
          <a:bodyPr/>
          <a:lstStyle/>
          <a:p>
            <a:r>
              <a:rPr lang="ru-RU" sz="1800" dirty="0" smtClean="0"/>
              <a:t>По связи с </a:t>
            </a:r>
            <a:r>
              <a:rPr lang="ru-RU" sz="1800" dirty="0" smtClean="0">
                <a:hlinkClick r:id="rId3"/>
              </a:rPr>
              <a:t>А. Ф. </a:t>
            </a:r>
            <a:r>
              <a:rPr lang="ru-RU" sz="1800" dirty="0" err="1" smtClean="0">
                <a:hlinkClick r:id="rId3"/>
              </a:rPr>
              <a:t>Грибоедовым</a:t>
            </a:r>
            <a:r>
              <a:rPr lang="ru-RU" sz="1800" dirty="0" smtClean="0"/>
              <a:t>, предполагаемым прототипом Фамусова, в его же семье искали прототип </a:t>
            </a:r>
            <a:r>
              <a:rPr lang="ru-RU" sz="1800" i="1" dirty="0" smtClean="0"/>
              <a:t>Софьи</a:t>
            </a:r>
            <a:r>
              <a:rPr lang="ru-RU" sz="1800" dirty="0" smtClean="0"/>
              <a:t>. Возможно, некоторые черты Софьи Павловны Фамусовой напоминают одну из двух дочерей </a:t>
            </a:r>
            <a:r>
              <a:rPr lang="ru-RU" sz="1800" dirty="0" smtClean="0">
                <a:hlinkClick r:id="rId3"/>
              </a:rPr>
              <a:t>А. Ф. </a:t>
            </a:r>
            <a:r>
              <a:rPr lang="ru-RU" sz="1800" dirty="0" err="1" smtClean="0">
                <a:hlinkClick r:id="rId3"/>
              </a:rPr>
              <a:t>Грибоедова</a:t>
            </a:r>
            <a:r>
              <a:rPr lang="ru-RU" sz="1800" dirty="0" smtClean="0"/>
              <a:t>, Софью Алексеевну, вышедшую замуж за С. А. Римского-Корсакова, но автор «Горя от ума» был так тесно связан с семьей своего дяди, так дружен со своими двоюродными сестрами, что никогда не решился бы подобные обстоятельства сделать мотивом сценической интриги. </a:t>
            </a:r>
          </a:p>
          <a:p>
            <a:endParaRPr lang="ru-RU" sz="1800" dirty="0"/>
          </a:p>
        </p:txBody>
      </p:sp>
    </p:spTree>
  </p:cSld>
  <p:clrMapOvr>
    <a:masterClrMapping/>
  </p:clrMapOvr>
  <p:transition>
    <p:diamond/>
  </p:transition>
  <p:timing>
    <p:tnLst>
      <p:par>
        <p:cTn id="1" dur="indefinite" restart="never" nodeType="tmRoot"/>
      </p:par>
    </p:tnLst>
  </p:timing>
</p:sld>
</file>

<file path=ppt/theme/theme1.xml><?xml version="1.0" encoding="utf-8"?>
<a:theme xmlns:a="http://schemas.openxmlformats.org/drawingml/2006/main" name="Занавес">
  <a:themeElements>
    <a:clrScheme name="Занавес 9">
      <a:dk1>
        <a:srgbClr val="000000"/>
      </a:dk1>
      <a:lt1>
        <a:srgbClr val="FFFFFF"/>
      </a:lt1>
      <a:dk2>
        <a:srgbClr val="000099"/>
      </a:dk2>
      <a:lt2>
        <a:srgbClr val="DDDDDD"/>
      </a:lt2>
      <a:accent1>
        <a:srgbClr val="C6D4D4"/>
      </a:accent1>
      <a:accent2>
        <a:srgbClr val="C0C0C0"/>
      </a:accent2>
      <a:accent3>
        <a:srgbClr val="FFFFFF"/>
      </a:accent3>
      <a:accent4>
        <a:srgbClr val="000000"/>
      </a:accent4>
      <a:accent5>
        <a:srgbClr val="DFE6E6"/>
      </a:accent5>
      <a:accent6>
        <a:srgbClr val="AEAEAE"/>
      </a:accent6>
      <a:hlink>
        <a:srgbClr val="6600FF"/>
      </a:hlink>
      <a:folHlink>
        <a:srgbClr val="9900CC"/>
      </a:folHlink>
    </a:clrScheme>
    <a:fontScheme name="Занавес">
      <a:majorFont>
        <a:latin typeface="Tahoma"/>
        <a:ea typeface=""/>
        <a:cs typeface="Arial"/>
      </a:majorFont>
      <a:minorFont>
        <a:latin typeface="Tahoma"/>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200" b="0" i="1" u="none" strike="noStrike" cap="none" normalizeH="0" baseline="0" smtClean="0">
            <a:ln>
              <a:noFill/>
            </a:ln>
            <a:solidFill>
              <a:schemeClr val="tx1"/>
            </a:solidFill>
            <a:effectLst/>
            <a:latin typeface="Tahoma"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200" b="0" i="1" u="none" strike="noStrike" cap="none" normalizeH="0" baseline="0" smtClean="0">
            <a:ln>
              <a:noFill/>
            </a:ln>
            <a:solidFill>
              <a:schemeClr val="tx1"/>
            </a:solidFill>
            <a:effectLst/>
            <a:latin typeface="Tahoma" charset="0"/>
            <a:cs typeface="Arial" charset="0"/>
          </a:defRPr>
        </a:defPPr>
      </a:lstStyle>
    </a:lnDef>
  </a:objectDefaults>
  <a:extraClrSchemeLst>
    <a:extraClrScheme>
      <a:clrScheme name="Занавес 1">
        <a:dk1>
          <a:srgbClr val="602000"/>
        </a:dk1>
        <a:lt1>
          <a:srgbClr val="FFFFFF"/>
        </a:lt1>
        <a:dk2>
          <a:srgbClr val="800000"/>
        </a:dk2>
        <a:lt2>
          <a:srgbClr val="FFFFCC"/>
        </a:lt2>
        <a:accent1>
          <a:srgbClr val="FF3300"/>
        </a:accent1>
        <a:accent2>
          <a:srgbClr val="000000"/>
        </a:accent2>
        <a:accent3>
          <a:srgbClr val="C0AAAA"/>
        </a:accent3>
        <a:accent4>
          <a:srgbClr val="DADADA"/>
        </a:accent4>
        <a:accent5>
          <a:srgbClr val="FFADAA"/>
        </a:accent5>
        <a:accent6>
          <a:srgbClr val="000000"/>
        </a:accent6>
        <a:hlink>
          <a:srgbClr val="EBF25A"/>
        </a:hlink>
        <a:folHlink>
          <a:srgbClr val="F2AA68"/>
        </a:folHlink>
      </a:clrScheme>
      <a:clrMap bg1="dk2" tx1="lt1" bg2="dk1" tx2="lt2" accent1="accent1" accent2="accent2" accent3="accent3" accent4="accent4" accent5="accent5" accent6="accent6" hlink="hlink" folHlink="folHlink"/>
    </a:extraClrScheme>
    <a:extraClrScheme>
      <a:clrScheme name="Занавес 2">
        <a:dk1>
          <a:srgbClr val="000066"/>
        </a:dk1>
        <a:lt1>
          <a:srgbClr val="FFFFFF"/>
        </a:lt1>
        <a:dk2>
          <a:srgbClr val="000099"/>
        </a:dk2>
        <a:lt2>
          <a:srgbClr val="D8F6F8"/>
        </a:lt2>
        <a:accent1>
          <a:srgbClr val="0099FF"/>
        </a:accent1>
        <a:accent2>
          <a:srgbClr val="00003A"/>
        </a:accent2>
        <a:accent3>
          <a:srgbClr val="AAAACA"/>
        </a:accent3>
        <a:accent4>
          <a:srgbClr val="DADADA"/>
        </a:accent4>
        <a:accent5>
          <a:srgbClr val="AACAFF"/>
        </a:accent5>
        <a:accent6>
          <a:srgbClr val="000034"/>
        </a:accent6>
        <a:hlink>
          <a:srgbClr val="DDD925"/>
        </a:hlink>
        <a:folHlink>
          <a:srgbClr val="72C676"/>
        </a:folHlink>
      </a:clrScheme>
      <a:clrMap bg1="dk2" tx1="lt1" bg2="dk1" tx2="lt2" accent1="accent1" accent2="accent2" accent3="accent3" accent4="accent4" accent5="accent5" accent6="accent6" hlink="hlink" folHlink="folHlink"/>
    </a:extraClrScheme>
    <a:extraClrScheme>
      <a:clrScheme name="Занавес 3">
        <a:dk1>
          <a:srgbClr val="4C3D57"/>
        </a:dk1>
        <a:lt1>
          <a:srgbClr val="FFFFFF"/>
        </a:lt1>
        <a:dk2>
          <a:srgbClr val="660066"/>
        </a:dk2>
        <a:lt2>
          <a:srgbClr val="FDFBE3"/>
        </a:lt2>
        <a:accent1>
          <a:srgbClr val="976C9E"/>
        </a:accent1>
        <a:accent2>
          <a:srgbClr val="1E1822"/>
        </a:accent2>
        <a:accent3>
          <a:srgbClr val="B8AAB8"/>
        </a:accent3>
        <a:accent4>
          <a:srgbClr val="DADADA"/>
        </a:accent4>
        <a:accent5>
          <a:srgbClr val="C9BACC"/>
        </a:accent5>
        <a:accent6>
          <a:srgbClr val="1A151E"/>
        </a:accent6>
        <a:hlink>
          <a:srgbClr val="D8C460"/>
        </a:hlink>
        <a:folHlink>
          <a:srgbClr val="C3C2BD"/>
        </a:folHlink>
      </a:clrScheme>
      <a:clrMap bg1="dk2" tx1="lt1" bg2="dk1" tx2="lt2" accent1="accent1" accent2="accent2" accent3="accent3" accent4="accent4" accent5="accent5" accent6="accent6" hlink="hlink" folHlink="folHlink"/>
    </a:extraClrScheme>
    <a:extraClrScheme>
      <a:clrScheme name="Занавес 4">
        <a:dk1>
          <a:srgbClr val="334D3F"/>
        </a:dk1>
        <a:lt1>
          <a:srgbClr val="FFFFFF"/>
        </a:lt1>
        <a:dk2>
          <a:srgbClr val="008000"/>
        </a:dk2>
        <a:lt2>
          <a:srgbClr val="D3F1DB"/>
        </a:lt2>
        <a:accent1>
          <a:srgbClr val="4A6D84"/>
        </a:accent1>
        <a:accent2>
          <a:srgbClr val="213329"/>
        </a:accent2>
        <a:accent3>
          <a:srgbClr val="AAC0AA"/>
        </a:accent3>
        <a:accent4>
          <a:srgbClr val="DADADA"/>
        </a:accent4>
        <a:accent5>
          <a:srgbClr val="B1BAC2"/>
        </a:accent5>
        <a:accent6>
          <a:srgbClr val="1D2D24"/>
        </a:accent6>
        <a:hlink>
          <a:srgbClr val="F0B100"/>
        </a:hlink>
        <a:folHlink>
          <a:srgbClr val="C37103"/>
        </a:folHlink>
      </a:clrScheme>
      <a:clrMap bg1="dk2" tx1="lt1" bg2="dk1" tx2="lt2" accent1="accent1" accent2="accent2" accent3="accent3" accent4="accent4" accent5="accent5" accent6="accent6" hlink="hlink" folHlink="folHlink"/>
    </a:extraClrScheme>
    <a:extraClrScheme>
      <a:clrScheme name="Занавес 5">
        <a:dk1>
          <a:srgbClr val="566858"/>
        </a:dk1>
        <a:lt1>
          <a:srgbClr val="FFFFFF"/>
        </a:lt1>
        <a:dk2>
          <a:srgbClr val="6D8771"/>
        </a:dk2>
        <a:lt2>
          <a:srgbClr val="ECECB2"/>
        </a:lt2>
        <a:accent1>
          <a:srgbClr val="76A571"/>
        </a:accent1>
        <a:accent2>
          <a:srgbClr val="465648"/>
        </a:accent2>
        <a:accent3>
          <a:srgbClr val="BAC3BB"/>
        </a:accent3>
        <a:accent4>
          <a:srgbClr val="DADADA"/>
        </a:accent4>
        <a:accent5>
          <a:srgbClr val="BDCFBB"/>
        </a:accent5>
        <a:accent6>
          <a:srgbClr val="3F4D40"/>
        </a:accent6>
        <a:hlink>
          <a:srgbClr val="FFDC0B"/>
        </a:hlink>
        <a:folHlink>
          <a:srgbClr val="FC9916"/>
        </a:folHlink>
      </a:clrScheme>
      <a:clrMap bg1="dk2" tx1="lt1" bg2="dk1" tx2="lt2" accent1="accent1" accent2="accent2" accent3="accent3" accent4="accent4" accent5="accent5" accent6="accent6" hlink="hlink" folHlink="folHlink"/>
    </a:extraClrScheme>
    <a:extraClrScheme>
      <a:clrScheme name="Занавес 6">
        <a:dk1>
          <a:srgbClr val="0A6866"/>
        </a:dk1>
        <a:lt1>
          <a:srgbClr val="FFFFFF"/>
        </a:lt1>
        <a:dk2>
          <a:srgbClr val="0D8784"/>
        </a:dk2>
        <a:lt2>
          <a:srgbClr val="B8DEC6"/>
        </a:lt2>
        <a:accent1>
          <a:srgbClr val="3C7652"/>
        </a:accent1>
        <a:accent2>
          <a:srgbClr val="005250"/>
        </a:accent2>
        <a:accent3>
          <a:srgbClr val="AAC3C2"/>
        </a:accent3>
        <a:accent4>
          <a:srgbClr val="DADADA"/>
        </a:accent4>
        <a:accent5>
          <a:srgbClr val="AFBDB3"/>
        </a:accent5>
        <a:accent6>
          <a:srgbClr val="004948"/>
        </a:accent6>
        <a:hlink>
          <a:srgbClr val="00E0A5"/>
        </a:hlink>
        <a:folHlink>
          <a:srgbClr val="00CCFF"/>
        </a:folHlink>
      </a:clrScheme>
      <a:clrMap bg1="dk2" tx1="lt1" bg2="dk1" tx2="lt2" accent1="accent1" accent2="accent2" accent3="accent3" accent4="accent4" accent5="accent5" accent6="accent6" hlink="hlink" folHlink="folHlink"/>
    </a:extraClrScheme>
    <a:extraClrScheme>
      <a:clrScheme name="Занавес 7">
        <a:dk1>
          <a:srgbClr val="50688C"/>
        </a:dk1>
        <a:lt1>
          <a:srgbClr val="FFFFFF"/>
        </a:lt1>
        <a:dk2>
          <a:srgbClr val="6E87AC"/>
        </a:dk2>
        <a:lt2>
          <a:srgbClr val="FFFFFF"/>
        </a:lt2>
        <a:accent1>
          <a:srgbClr val="376EA5"/>
        </a:accent1>
        <a:accent2>
          <a:srgbClr val="445876"/>
        </a:accent2>
        <a:accent3>
          <a:srgbClr val="BAC3D2"/>
        </a:accent3>
        <a:accent4>
          <a:srgbClr val="DADADA"/>
        </a:accent4>
        <a:accent5>
          <a:srgbClr val="AEBACF"/>
        </a:accent5>
        <a:accent6>
          <a:srgbClr val="3D4F6A"/>
        </a:accent6>
        <a:hlink>
          <a:srgbClr val="66CCFF"/>
        </a:hlink>
        <a:folHlink>
          <a:srgbClr val="CCCCFF"/>
        </a:folHlink>
      </a:clrScheme>
      <a:clrMap bg1="dk2" tx1="lt1" bg2="dk1" tx2="lt2" accent1="accent1" accent2="accent2" accent3="accent3" accent4="accent4" accent5="accent5" accent6="accent6" hlink="hlink" folHlink="folHlink"/>
    </a:extraClrScheme>
    <a:extraClrScheme>
      <a:clrScheme name="Занавес 8">
        <a:dk1>
          <a:srgbClr val="000000"/>
        </a:dk1>
        <a:lt1>
          <a:srgbClr val="DDDCC5"/>
        </a:lt1>
        <a:dk2>
          <a:srgbClr val="000000"/>
        </a:dk2>
        <a:lt2>
          <a:srgbClr val="C9C6A5"/>
        </a:lt2>
        <a:accent1>
          <a:srgbClr val="C0C0C0"/>
        </a:accent1>
        <a:accent2>
          <a:srgbClr val="B0AC90"/>
        </a:accent2>
        <a:accent3>
          <a:srgbClr val="EBEBDF"/>
        </a:accent3>
        <a:accent4>
          <a:srgbClr val="000000"/>
        </a:accent4>
        <a:accent5>
          <a:srgbClr val="DCDCDC"/>
        </a:accent5>
        <a:accent6>
          <a:srgbClr val="9F9B82"/>
        </a:accent6>
        <a:hlink>
          <a:srgbClr val="666699"/>
        </a:hlink>
        <a:folHlink>
          <a:srgbClr val="905C80"/>
        </a:folHlink>
      </a:clrScheme>
      <a:clrMap bg1="lt1" tx1="dk1" bg2="lt2" tx2="dk2" accent1="accent1" accent2="accent2" accent3="accent3" accent4="accent4" accent5="accent5" accent6="accent6" hlink="hlink" folHlink="folHlink"/>
    </a:extraClrScheme>
    <a:extraClrScheme>
      <a:clrScheme name="Занавес 9">
        <a:dk1>
          <a:srgbClr val="000000"/>
        </a:dk1>
        <a:lt1>
          <a:srgbClr val="FFFFFF"/>
        </a:lt1>
        <a:dk2>
          <a:srgbClr val="000099"/>
        </a:dk2>
        <a:lt2>
          <a:srgbClr val="DDDDDD"/>
        </a:lt2>
        <a:accent1>
          <a:srgbClr val="C6D4D4"/>
        </a:accent1>
        <a:accent2>
          <a:srgbClr val="C0C0C0"/>
        </a:accent2>
        <a:accent3>
          <a:srgbClr val="FFFFFF"/>
        </a:accent3>
        <a:accent4>
          <a:srgbClr val="000000"/>
        </a:accent4>
        <a:accent5>
          <a:srgbClr val="DFE6E6"/>
        </a:accent5>
        <a:accent6>
          <a:srgbClr val="AEAEAE"/>
        </a:accent6>
        <a:hlink>
          <a:srgbClr val="6600FF"/>
        </a:hlink>
        <a:folHlink>
          <a:srgbClr val="9900CC"/>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Curtain Call</Template>
  <TotalTime>799</TotalTime>
  <Words>4346</Words>
  <Application>Microsoft Office PowerPoint</Application>
  <PresentationFormat>Экран (4:3)</PresentationFormat>
  <Paragraphs>427</Paragraphs>
  <Slides>66</Slides>
  <Notes>0</Notes>
  <HiddenSlides>0</HiddenSlides>
  <MMClips>8</MMClips>
  <ScaleCrop>false</ScaleCrop>
  <HeadingPairs>
    <vt:vector size="4" baseType="variant">
      <vt:variant>
        <vt:lpstr>Тема</vt:lpstr>
      </vt:variant>
      <vt:variant>
        <vt:i4>1</vt:i4>
      </vt:variant>
      <vt:variant>
        <vt:lpstr>Заголовки слайдов</vt:lpstr>
      </vt:variant>
      <vt:variant>
        <vt:i4>66</vt:i4>
      </vt:variant>
    </vt:vector>
  </HeadingPairs>
  <TitlesOfParts>
    <vt:vector size="67" baseType="lpstr">
      <vt:lpstr>Занавес</vt:lpstr>
      <vt:lpstr>Александр Сергеевич Грибоедов  (1794-1829)</vt:lpstr>
      <vt:lpstr>Биография писателя. История создания комедии. Вопрос о прототипах</vt:lpstr>
      <vt:lpstr>Просмотрите фильм о Грибоедове и заполните таблицу</vt:lpstr>
      <vt:lpstr>Слайд 4</vt:lpstr>
      <vt:lpstr>Слайд 5</vt:lpstr>
      <vt:lpstr>Образы-портреты, типы</vt:lpstr>
      <vt:lpstr>Прототипы</vt:lpstr>
      <vt:lpstr>Фамусов</vt:lpstr>
      <vt:lpstr>Софья</vt:lpstr>
      <vt:lpstr>Молчалин</vt:lpstr>
      <vt:lpstr>Чацкий</vt:lpstr>
      <vt:lpstr>Чацкий</vt:lpstr>
      <vt:lpstr>Чацкий</vt:lpstr>
      <vt:lpstr>Скалозуб</vt:lpstr>
      <vt:lpstr>Хлёстова</vt:lpstr>
      <vt:lpstr>Репетилов</vt:lpstr>
      <vt:lpstr>Загорецкий</vt:lpstr>
      <vt:lpstr>Горич </vt:lpstr>
      <vt:lpstr>Домашнее задание</vt:lpstr>
      <vt:lpstr>Система образов комедии. </vt:lpstr>
      <vt:lpstr>Повторение:</vt:lpstr>
      <vt:lpstr>Повторение:</vt:lpstr>
      <vt:lpstr>Герои классицистической комедии</vt:lpstr>
      <vt:lpstr>Герои делятся в комедии Грибоедова делятся</vt:lpstr>
      <vt:lpstr>Кто является главными героями комедии?</vt:lpstr>
      <vt:lpstr>Кто является второстепенными героями?</vt:lpstr>
      <vt:lpstr>Персонаж-пародия</vt:lpstr>
      <vt:lpstr>Герои, необходимые для связи сценического действия </vt:lpstr>
      <vt:lpstr>Внесценические персонажи</vt:lpstr>
      <vt:lpstr>Герои-маски</vt:lpstr>
      <vt:lpstr>Говорящие имена – черты пьес классицизма</vt:lpstr>
      <vt:lpstr>Домашнее задание</vt:lpstr>
      <vt:lpstr>Сюжет и конфликт комедии</vt:lpstr>
      <vt:lpstr>Соответствие классицистическим канонам</vt:lpstr>
      <vt:lpstr>Любовный конфликт</vt:lpstr>
      <vt:lpstr>Завязка любовного конфликта</vt:lpstr>
      <vt:lpstr>Завязка любовного конфликта</vt:lpstr>
      <vt:lpstr>Социально-политический конфликт</vt:lpstr>
      <vt:lpstr>Завязка общественного конфликта</vt:lpstr>
      <vt:lpstr>Завязка общественного конфликта</vt:lpstr>
      <vt:lpstr>Развитие любовного конфликта</vt:lpstr>
      <vt:lpstr>Слайд 42</vt:lpstr>
      <vt:lpstr>общественный конфликт в комедии</vt:lpstr>
      <vt:lpstr>Развитие общественного конфликта</vt:lpstr>
      <vt:lpstr>Слайд 45</vt:lpstr>
      <vt:lpstr>Отношение к крепостному праву</vt:lpstr>
      <vt:lpstr>Отношение к засилию иностранцев и иностранного</vt:lpstr>
      <vt:lpstr>Отношение к нынешней системе воспитания</vt:lpstr>
      <vt:lpstr>Отношение к нынешней системе воспитания</vt:lpstr>
      <vt:lpstr>Как проводят время и отношение к времяпрепровождению</vt:lpstr>
      <vt:lpstr>Отношение к чинам и службе</vt:lpstr>
      <vt:lpstr>Отношение к протекции и покровительству</vt:lpstr>
      <vt:lpstr>Отношение к свободе суждений</vt:lpstr>
      <vt:lpstr>Домашнее задание</vt:lpstr>
      <vt:lpstr>Анализ сцены на балу Новые персонажи Анализ монологов действующих лиц</vt:lpstr>
      <vt:lpstr>Беседа по эпизоду</vt:lpstr>
      <vt:lpstr>Монолог</vt:lpstr>
      <vt:lpstr>Монолог Фамусова. Действие 2 явление 1.</vt:lpstr>
      <vt:lpstr>Монолог Чацкого.  Действие 2 явление 2.</vt:lpstr>
      <vt:lpstr>Монолог Репетилова Действие 4, явление 4</vt:lpstr>
      <vt:lpstr>Монолог Чацкого. Кульминация.</vt:lpstr>
      <vt:lpstr>Домашнее задание</vt:lpstr>
      <vt:lpstr>«Мильон терзаний» Чацкого</vt:lpstr>
      <vt:lpstr>Развязка любовного конфликта</vt:lpstr>
      <vt:lpstr>Развязка обоих конфликтов</vt:lpstr>
      <vt:lpstr>Домашнее задание</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Инна</dc:creator>
  <cp:lastModifiedBy>Uzer</cp:lastModifiedBy>
  <cp:revision>90</cp:revision>
  <cp:lastPrinted>1601-01-01T00:00:00Z</cp:lastPrinted>
  <dcterms:created xsi:type="dcterms:W3CDTF">2008-06-04T15:53:36Z</dcterms:created>
  <dcterms:modified xsi:type="dcterms:W3CDTF">2016-01-02T17:40:14Z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